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6" r:id="rId1"/>
  </p:sldMasterIdLst>
  <p:notesMasterIdLst>
    <p:notesMasterId r:id="rId23"/>
  </p:notesMasterIdLst>
  <p:sldIdLst>
    <p:sldId id="256" r:id="rId2"/>
    <p:sldId id="280" r:id="rId3"/>
    <p:sldId id="276" r:id="rId4"/>
    <p:sldId id="275" r:id="rId5"/>
    <p:sldId id="279" r:id="rId6"/>
    <p:sldId id="281" r:id="rId7"/>
    <p:sldId id="271" r:id="rId8"/>
    <p:sldId id="273" r:id="rId9"/>
    <p:sldId id="274" r:id="rId10"/>
    <p:sldId id="282" r:id="rId11"/>
    <p:sldId id="260" r:id="rId12"/>
    <p:sldId id="259" r:id="rId13"/>
    <p:sldId id="261" r:id="rId14"/>
    <p:sldId id="262" r:id="rId15"/>
    <p:sldId id="263" r:id="rId16"/>
    <p:sldId id="264" r:id="rId17"/>
    <p:sldId id="269" r:id="rId18"/>
    <p:sldId id="266" r:id="rId19"/>
    <p:sldId id="283" r:id="rId20"/>
    <p:sldId id="268" r:id="rId21"/>
    <p:sldId id="270" r:id="rId22"/>
  </p:sldIdLst>
  <p:sldSz cx="12192000" cy="6858000"/>
  <p:notesSz cx="6950075" cy="9236075"/>
  <p:embeddedFontLst>
    <p:embeddedFont>
      <p:font typeface="Arial Black" panose="020B0A04020102020204" pitchFamily="34" charset="0"/>
      <p:bold r:id="rId24"/>
    </p:embeddedFont>
    <p:embeddedFont>
      <p:font typeface="Calibri" panose="020F0502020204030204" pitchFamily="34" charset="0"/>
      <p:regular r:id="rId25"/>
      <p:bold r:id="rId26"/>
      <p:italic r:id="rId27"/>
      <p:boldItalic r:id="rId28"/>
    </p:embeddedFont>
    <p:embeddedFont>
      <p:font typeface="Raleway" panose="020B0503030101060003" pitchFamily="34" charset="0"/>
      <p:regular r:id="rId29"/>
      <p:bold r:id="rId30"/>
      <p:italic r:id="rId31"/>
      <p:boldItalic r:id="rId32"/>
    </p:embeddedFont>
    <p:embeddedFont>
      <p:font typeface="Raleway Black" panose="020B0A03030101060003" pitchFamily="34" charset="0"/>
      <p:bold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Schumacher" initials="MS" lastIdx="2" clrIdx="0">
    <p:extLst>
      <p:ext uri="{19B8F6BF-5375-455C-9EA6-DF929625EA0E}">
        <p15:presenceInfo xmlns:p15="http://schemas.microsoft.com/office/powerpoint/2012/main" userId="S-1-5-21-1275210071-1425521274-1177238915-2364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DE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kins, Andy" userId="9e31ebcd-ffad-4f2f-a3e4-c25ec1960e89" providerId="ADAL" clId="{E0312D78-E8C2-4B4C-B9C7-574D6A898AF1}"/>
    <pc:docChg chg="undo custSel addSld modSld sldOrd">
      <pc:chgData name="Elkins, Andy" userId="9e31ebcd-ffad-4f2f-a3e4-c25ec1960e89" providerId="ADAL" clId="{E0312D78-E8C2-4B4C-B9C7-574D6A898AF1}" dt="2023-03-17T19:59:43.856" v="23"/>
      <pc:docMkLst>
        <pc:docMk/>
      </pc:docMkLst>
      <pc:sldChg chg="modSp mod">
        <pc:chgData name="Elkins, Andy" userId="9e31ebcd-ffad-4f2f-a3e4-c25ec1960e89" providerId="ADAL" clId="{E0312D78-E8C2-4B4C-B9C7-574D6A898AF1}" dt="2023-03-17T19:58:07.621" v="12" actId="33524"/>
        <pc:sldMkLst>
          <pc:docMk/>
          <pc:sldMk cId="2659058107" sldId="268"/>
        </pc:sldMkLst>
        <pc:spChg chg="mod">
          <ac:chgData name="Elkins, Andy" userId="9e31ebcd-ffad-4f2f-a3e4-c25ec1960e89" providerId="ADAL" clId="{E0312D78-E8C2-4B4C-B9C7-574D6A898AF1}" dt="2023-03-17T19:58:07.621" v="12" actId="33524"/>
          <ac:spMkLst>
            <pc:docMk/>
            <pc:sldMk cId="2659058107" sldId="268"/>
            <ac:spMk id="3" creationId="{00000000-0000-0000-0000-000000000000}"/>
          </ac:spMkLst>
        </pc:spChg>
      </pc:sldChg>
      <pc:sldChg chg="modSp mod">
        <pc:chgData name="Elkins, Andy" userId="9e31ebcd-ffad-4f2f-a3e4-c25ec1960e89" providerId="ADAL" clId="{E0312D78-E8C2-4B4C-B9C7-574D6A898AF1}" dt="2023-03-17T19:55:16.981" v="9" actId="20577"/>
        <pc:sldMkLst>
          <pc:docMk/>
          <pc:sldMk cId="3337984566" sldId="270"/>
        </pc:sldMkLst>
        <pc:spChg chg="mod">
          <ac:chgData name="Elkins, Andy" userId="9e31ebcd-ffad-4f2f-a3e4-c25ec1960e89" providerId="ADAL" clId="{E0312D78-E8C2-4B4C-B9C7-574D6A898AF1}" dt="2023-03-17T19:55:16.981" v="9" actId="20577"/>
          <ac:spMkLst>
            <pc:docMk/>
            <pc:sldMk cId="3337984566" sldId="270"/>
            <ac:spMk id="2" creationId="{00000000-0000-0000-0000-000000000000}"/>
          </ac:spMkLst>
        </pc:spChg>
      </pc:sldChg>
      <pc:sldChg chg="modSp mod">
        <pc:chgData name="Elkins, Andy" userId="9e31ebcd-ffad-4f2f-a3e4-c25ec1960e89" providerId="ADAL" clId="{E0312D78-E8C2-4B4C-B9C7-574D6A898AF1}" dt="2023-03-17T19:55:58.944" v="11" actId="313"/>
        <pc:sldMkLst>
          <pc:docMk/>
          <pc:sldMk cId="2803756224" sldId="273"/>
        </pc:sldMkLst>
        <pc:spChg chg="mod">
          <ac:chgData name="Elkins, Andy" userId="9e31ebcd-ffad-4f2f-a3e4-c25ec1960e89" providerId="ADAL" clId="{E0312D78-E8C2-4B4C-B9C7-574D6A898AF1}" dt="2023-03-17T19:55:48.277" v="10" actId="33524"/>
          <ac:spMkLst>
            <pc:docMk/>
            <pc:sldMk cId="2803756224" sldId="273"/>
            <ac:spMk id="4" creationId="{00000000-0000-0000-0000-000000000000}"/>
          </ac:spMkLst>
        </pc:spChg>
        <pc:spChg chg="mod">
          <ac:chgData name="Elkins, Andy" userId="9e31ebcd-ffad-4f2f-a3e4-c25ec1960e89" providerId="ADAL" clId="{E0312D78-E8C2-4B4C-B9C7-574D6A898AF1}" dt="2023-03-17T19:55:58.944" v="11" actId="313"/>
          <ac:spMkLst>
            <pc:docMk/>
            <pc:sldMk cId="2803756224" sldId="273"/>
            <ac:spMk id="23" creationId="{00000000-0000-0000-0000-000000000000}"/>
          </ac:spMkLst>
        </pc:spChg>
      </pc:sldChg>
      <pc:sldChg chg="addSp delSp modSp new mod ord">
        <pc:chgData name="Elkins, Andy" userId="9e31ebcd-ffad-4f2f-a3e4-c25ec1960e89" providerId="ADAL" clId="{E0312D78-E8C2-4B4C-B9C7-574D6A898AF1}" dt="2023-03-17T19:59:43.856" v="23"/>
        <pc:sldMkLst>
          <pc:docMk/>
          <pc:sldMk cId="3274304857" sldId="276"/>
        </pc:sldMkLst>
        <pc:spChg chg="del">
          <ac:chgData name="Elkins, Andy" userId="9e31ebcd-ffad-4f2f-a3e4-c25ec1960e89" providerId="ADAL" clId="{E0312D78-E8C2-4B4C-B9C7-574D6A898AF1}" dt="2023-03-17T19:58:56.764" v="16" actId="478"/>
          <ac:spMkLst>
            <pc:docMk/>
            <pc:sldMk cId="3274304857" sldId="276"/>
            <ac:spMk id="2" creationId="{5BD3CFF3-CA99-6EFE-D97C-774456B35680}"/>
          </ac:spMkLst>
        </pc:spChg>
        <pc:spChg chg="del mod">
          <ac:chgData name="Elkins, Andy" userId="9e31ebcd-ffad-4f2f-a3e4-c25ec1960e89" providerId="ADAL" clId="{E0312D78-E8C2-4B4C-B9C7-574D6A898AF1}" dt="2023-03-17T19:58:56.764" v="16" actId="478"/>
          <ac:spMkLst>
            <pc:docMk/>
            <pc:sldMk cId="3274304857" sldId="276"/>
            <ac:spMk id="3" creationId="{A8AAD5BC-603C-90AB-FC1F-DAB38434EDBF}"/>
          </ac:spMkLst>
        </pc:spChg>
        <pc:spChg chg="add del mod">
          <ac:chgData name="Elkins, Andy" userId="9e31ebcd-ffad-4f2f-a3e4-c25ec1960e89" providerId="ADAL" clId="{E0312D78-E8C2-4B4C-B9C7-574D6A898AF1}" dt="2023-03-17T19:59:36.975" v="22"/>
          <ac:spMkLst>
            <pc:docMk/>
            <pc:sldMk cId="3274304857" sldId="276"/>
            <ac:spMk id="6" creationId="{E47E5AA0-5C10-8B60-16FB-6EDF24BFEFD3}"/>
          </ac:spMkLst>
        </pc:spChg>
        <pc:spChg chg="add del mod">
          <ac:chgData name="Elkins, Andy" userId="9e31ebcd-ffad-4f2f-a3e4-c25ec1960e89" providerId="ADAL" clId="{E0312D78-E8C2-4B4C-B9C7-574D6A898AF1}" dt="2023-03-17T19:59:36.975" v="22"/>
          <ac:spMkLst>
            <pc:docMk/>
            <pc:sldMk cId="3274304857" sldId="276"/>
            <ac:spMk id="7" creationId="{C7DA3ED6-5A00-EC68-DB4A-E737A2B8AB57}"/>
          </ac:spMkLst>
        </pc:spChg>
        <pc:picChg chg="add del mod">
          <ac:chgData name="Elkins, Andy" userId="9e31ebcd-ffad-4f2f-a3e4-c25ec1960e89" providerId="ADAL" clId="{E0312D78-E8C2-4B4C-B9C7-574D6A898AF1}" dt="2023-03-17T19:58:42.432" v="14" actId="21"/>
          <ac:picMkLst>
            <pc:docMk/>
            <pc:sldMk cId="3274304857" sldId="276"/>
            <ac:picMk id="4" creationId="{EB32670B-4168-260B-DB03-74025B51D501}"/>
          </ac:picMkLst>
        </pc:picChg>
        <pc:picChg chg="add del mod">
          <ac:chgData name="Elkins, Andy" userId="9e31ebcd-ffad-4f2f-a3e4-c25ec1960e89" providerId="ADAL" clId="{E0312D78-E8C2-4B4C-B9C7-574D6A898AF1}" dt="2023-03-17T19:59:24.017" v="20"/>
          <ac:picMkLst>
            <pc:docMk/>
            <pc:sldMk cId="3274304857" sldId="276"/>
            <ac:picMk id="5" creationId="{98C2F4F1-60EB-AE4D-0C42-007ED3AADAE6}"/>
          </ac:picMkLst>
        </pc:picChg>
        <pc:picChg chg="add">
          <ac:chgData name="Elkins, Andy" userId="9e31ebcd-ffad-4f2f-a3e4-c25ec1960e89" providerId="ADAL" clId="{E0312D78-E8C2-4B4C-B9C7-574D6A898AF1}" dt="2023-03-17T19:59:43.856" v="23"/>
          <ac:picMkLst>
            <pc:docMk/>
            <pc:sldMk cId="3274304857" sldId="276"/>
            <ac:picMk id="8" creationId="{43493B4B-8BB0-D71E-D68B-A11E798B903F}"/>
          </ac:picMkLst>
        </pc:picChg>
      </pc:sldChg>
    </pc:docChg>
  </pc:docChgLst>
  <pc:docChgLst>
    <pc:chgData name="Elkins, Andy" userId="9e31ebcd-ffad-4f2f-a3e4-c25ec1960e89" providerId="ADAL" clId="{189B6568-9F5D-4829-9FE8-7D348FC22214}"/>
    <pc:docChg chg="delSld">
      <pc:chgData name="Elkins, Andy" userId="9e31ebcd-ffad-4f2f-a3e4-c25ec1960e89" providerId="ADAL" clId="{189B6568-9F5D-4829-9FE8-7D348FC22214}" dt="2023-03-23T18:11:16.729" v="0" actId="2696"/>
      <pc:docMkLst>
        <pc:docMk/>
      </pc:docMkLst>
      <pc:sldChg chg="del">
        <pc:chgData name="Elkins, Andy" userId="9e31ebcd-ffad-4f2f-a3e4-c25ec1960e89" providerId="ADAL" clId="{189B6568-9F5D-4829-9FE8-7D348FC22214}" dt="2023-03-23T18:11:16.729" v="0" actId="2696"/>
        <pc:sldMkLst>
          <pc:docMk/>
          <pc:sldMk cId="3274304857" sldId="2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4993D06-364A-4DFE-AF74-0E042D46FDE5}" type="datetimeFigureOut">
              <a:rPr lang="en-US" smtClean="0"/>
              <a:t>3/28/2023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F94079E7-62D0-437A-B7D6-6F0D376FB0FE}" type="slidenum">
              <a:rPr lang="en-US" smtClean="0"/>
              <a:t>‹#›</a:t>
            </a:fld>
            <a:endParaRPr lang="en-US"/>
          </a:p>
        </p:txBody>
      </p:sp>
    </p:spTree>
    <p:extLst>
      <p:ext uri="{BB962C8B-B14F-4D97-AF65-F5344CB8AC3E}">
        <p14:creationId xmlns:p14="http://schemas.microsoft.com/office/powerpoint/2010/main" val="1863138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D6381-78B0-5384-F4EB-7C3CA1D40AF4}"/>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D5FAC52-460C-A9D6-68A3-6ED2528DC42E}"/>
              </a:ext>
            </a:extLst>
          </p:cNvPr>
          <p:cNvSpPr>
            <a:spLocks noGrp="1"/>
          </p:cNvSpPr>
          <p:nvPr>
            <p:ph idx="1"/>
          </p:nvPr>
        </p:nvSpPr>
        <p:spPr/>
        <p:txBody>
          <a:bodyPr/>
          <a:lstStyle>
            <a:lvl1pPr>
              <a:lnSpc>
                <a:spcPct val="100000"/>
              </a:lnSpc>
              <a:spcBef>
                <a:spcPts val="0"/>
              </a:spcBef>
              <a:defRPr sz="2400" b="1">
                <a:solidFill>
                  <a:schemeClr val="tx1"/>
                </a:solidFill>
                <a:latin typeface="Raleway" panose="020B0503030101060003" pitchFamily="34" charset="0"/>
              </a:defRPr>
            </a:lvl1pPr>
            <a:lvl2pPr>
              <a:lnSpc>
                <a:spcPct val="100000"/>
              </a:lnSpc>
              <a:spcBef>
                <a:spcPts val="0"/>
              </a:spcBef>
              <a:defRPr sz="2000">
                <a:latin typeface="Raleway" panose="020B0503030101060003" pitchFamily="34" charset="0"/>
              </a:defRPr>
            </a:lvl2pPr>
            <a:lvl3pPr>
              <a:lnSpc>
                <a:spcPct val="100000"/>
              </a:lnSpc>
              <a:spcBef>
                <a:spcPts val="0"/>
              </a:spcBef>
              <a:defRPr>
                <a:latin typeface="Raleway" panose="020B0503030101060003" pitchFamily="34" charset="0"/>
              </a:defRPr>
            </a:lvl3pPr>
            <a:lvl4pPr>
              <a:lnSpc>
                <a:spcPct val="100000"/>
              </a:lnSpc>
              <a:spcBef>
                <a:spcPts val="0"/>
              </a:spcBef>
              <a:defRPr>
                <a:latin typeface="Raleway" panose="020B0503030101060003" pitchFamily="34" charset="0"/>
              </a:defRPr>
            </a:lvl4pPr>
            <a:lvl5pPr>
              <a:lnSpc>
                <a:spcPct val="100000"/>
              </a:lnSpc>
              <a:spcBef>
                <a:spcPts val="0"/>
              </a:spcBef>
              <a:defRPr>
                <a:latin typeface="Raleway" panose="020B05030301010600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D1015F64-DB4A-6876-7A37-454C93F9E781}"/>
              </a:ext>
            </a:extLst>
          </p:cNvPr>
          <p:cNvSpPr>
            <a:spLocks noGrp="1"/>
          </p:cNvSpPr>
          <p:nvPr>
            <p:ph type="sldNum" sz="quarter" idx="12"/>
          </p:nvPr>
        </p:nvSpPr>
        <p:spPr>
          <a:xfrm>
            <a:off x="8610600" y="6212950"/>
            <a:ext cx="2743200" cy="365125"/>
          </a:xfrm>
        </p:spPr>
        <p:txBody>
          <a:bodyPr/>
          <a:lstStyle/>
          <a:p>
            <a:fld id="{2C6A56D9-1B21-401B-AC38-9FCF4A1F5F8C}"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795253EE-0FCA-993A-F3E2-E250C1F79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134624"/>
            <a:ext cx="1464998" cy="443451"/>
          </a:xfrm>
          <a:prstGeom prst="rect">
            <a:avLst/>
          </a:prstGeom>
        </p:spPr>
      </p:pic>
    </p:spTree>
    <p:extLst>
      <p:ext uri="{BB962C8B-B14F-4D97-AF65-F5344CB8AC3E}">
        <p14:creationId xmlns:p14="http://schemas.microsoft.com/office/powerpoint/2010/main" val="950777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51958-2DBB-70B2-E5D4-516F542B5C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5307FB-4902-23E5-6A04-B738F86F6C9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E4718FEE-AACD-76CA-E29F-FADA0EE647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E833377-C4A9-D362-C380-0095B3F09CF3}"/>
              </a:ext>
            </a:extLst>
          </p:cNvPr>
          <p:cNvSpPr>
            <a:spLocks noGrp="1"/>
          </p:cNvSpPr>
          <p:nvPr>
            <p:ph type="sldNum" sz="quarter" idx="12"/>
          </p:nvPr>
        </p:nvSpPr>
        <p:spPr/>
        <p:txBody>
          <a:bodyPr/>
          <a:lstStyle/>
          <a:p>
            <a:fld id="{2C6A56D9-1B21-401B-AC38-9FCF4A1F5F8C}" type="slidenum">
              <a:rPr lang="en-US" smtClean="0"/>
              <a:t>‹#›</a:t>
            </a:fld>
            <a:endParaRPr lang="en-US"/>
          </a:p>
        </p:txBody>
      </p:sp>
    </p:spTree>
    <p:extLst>
      <p:ext uri="{BB962C8B-B14F-4D97-AF65-F5344CB8AC3E}">
        <p14:creationId xmlns:p14="http://schemas.microsoft.com/office/powerpoint/2010/main" val="397267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77C8F7-1502-7D68-88FF-6DEC4CE4FF3F}"/>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33156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3A6DFF5-2470-82E2-EEF8-47A941E91A60}"/>
              </a:ext>
            </a:extLst>
          </p:cNvPr>
          <p:cNvSpPr/>
          <p:nvPr userDrawn="1"/>
        </p:nvSpPr>
        <p:spPr>
          <a:xfrm>
            <a:off x="0" y="0"/>
            <a:ext cx="12192000" cy="12335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6F0BECA6-3EB8-804A-9852-BC9EAE15F3B9}"/>
              </a:ext>
            </a:extLst>
          </p:cNvPr>
          <p:cNvSpPr>
            <a:spLocks noGrp="1"/>
          </p:cNvSpPr>
          <p:nvPr>
            <p:ph type="title"/>
          </p:nvPr>
        </p:nvSpPr>
        <p:spPr>
          <a:xfrm>
            <a:off x="838200" y="365125"/>
            <a:ext cx="10515600" cy="55790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9BF675-A70E-2E83-103F-CB08E54EA4E4}"/>
              </a:ext>
            </a:extLst>
          </p:cNvPr>
          <p:cNvSpPr>
            <a:spLocks noGrp="1"/>
          </p:cNvSpPr>
          <p:nvPr>
            <p:ph type="body" idx="1"/>
          </p:nvPr>
        </p:nvSpPr>
        <p:spPr>
          <a:xfrm>
            <a:off x="838200" y="1532327"/>
            <a:ext cx="10515600" cy="4351338"/>
          </a:xfrm>
          <a:prstGeom prst="rect">
            <a:avLst/>
          </a:prstGeom>
        </p:spPr>
        <p:txBody>
          <a:bodyPr vert="horz" lIns="91440" tIns="45720" rIns="91440" bIns="45720" rtlCol="0">
            <a:normAutofit/>
          </a:bodyPr>
          <a:lstStyle/>
          <a:p>
            <a:pPr marL="228600" lvl="0" indent="-228600" algn="l" defTabSz="914400" rtl="0" eaLnBrk="1" latinLnBrk="0" hangingPunct="1">
              <a:lnSpc>
                <a:spcPct val="100000"/>
              </a:lnSpc>
              <a:spcBef>
                <a:spcPts val="0"/>
              </a:spcBef>
              <a:buFont typeface="Arial" panose="020B0604020202020204" pitchFamily="34" charset="0"/>
              <a:buChar char="•"/>
            </a:pPr>
            <a:r>
              <a:rPr lang="en-US" dirty="0"/>
              <a:t>Click to edit Master text styles</a:t>
            </a:r>
          </a:p>
          <a:p>
            <a:pPr marL="685800" lvl="1" indent="-228600" algn="l" defTabSz="914400" rtl="0" eaLnBrk="1" latinLnBrk="0" hangingPunct="1">
              <a:lnSpc>
                <a:spcPct val="100000"/>
              </a:lnSpc>
              <a:spcBef>
                <a:spcPts val="0"/>
              </a:spcBef>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6CD42E5-593E-F599-1771-1E47B49F5C29}"/>
              </a:ext>
            </a:extLst>
          </p:cNvPr>
          <p:cNvSpPr>
            <a:spLocks noGrp="1"/>
          </p:cNvSpPr>
          <p:nvPr>
            <p:ph type="sldNum" sz="quarter" idx="4"/>
          </p:nvPr>
        </p:nvSpPr>
        <p:spPr>
          <a:xfrm>
            <a:off x="8610600" y="617378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6A56D9-1B21-401B-AC38-9FCF4A1F5F8C}"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D75F1EBA-7A6D-4967-3BE1-B91CAD6E00B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200" y="6134624"/>
            <a:ext cx="1464998" cy="443451"/>
          </a:xfrm>
          <a:prstGeom prst="rect">
            <a:avLst/>
          </a:prstGeom>
        </p:spPr>
      </p:pic>
    </p:spTree>
    <p:extLst>
      <p:ext uri="{BB962C8B-B14F-4D97-AF65-F5344CB8AC3E}">
        <p14:creationId xmlns:p14="http://schemas.microsoft.com/office/powerpoint/2010/main" val="3215749157"/>
      </p:ext>
    </p:extLst>
  </p:cSld>
  <p:clrMap bg1="lt1" tx1="dk1" bg2="lt2" tx2="dk2" accent1="accent1" accent2="accent2" accent3="accent3" accent4="accent4" accent5="accent5" accent6="accent6" hlink="hlink" folHlink="folHlink"/>
  <p:sldLayoutIdLst>
    <p:sldLayoutId id="2147483658" r:id="rId1"/>
    <p:sldLayoutId id="2147483662" r:id="rId2"/>
    <p:sldLayoutId id="2147483663" r:id="rId3"/>
  </p:sldLayoutIdLst>
  <p:hf hdr="0" ftr="0" dt="0"/>
  <p:txStyles>
    <p:titleStyle>
      <a:lvl1pPr algn="l" defTabSz="914400" rtl="0" eaLnBrk="1" latinLnBrk="0" hangingPunct="1">
        <a:lnSpc>
          <a:spcPct val="90000"/>
        </a:lnSpc>
        <a:spcBef>
          <a:spcPct val="0"/>
        </a:spcBef>
        <a:buNone/>
        <a:defRPr sz="3200" kern="1200">
          <a:solidFill>
            <a:schemeClr val="bg1"/>
          </a:solidFill>
          <a:latin typeface="Arial Black" panose="020B0A04020102020204" pitchFamily="34" charset="0"/>
          <a:ea typeface="+mj-ea"/>
          <a:cs typeface="+mj-cs"/>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lang="en-US" sz="2400" b="1" kern="1200" dirty="0" smtClean="0">
          <a:solidFill>
            <a:schemeClr val="tx1"/>
          </a:solidFill>
          <a:latin typeface="Raleway" panose="020B0503030101060003" pitchFamily="34" charset="0"/>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lang="en-US" sz="2000" kern="1200" dirty="0" smtClean="0">
          <a:solidFill>
            <a:schemeClr val="tx1"/>
          </a:solidFill>
          <a:latin typeface="Raleway" panose="020B0503030101060003" pitchFamily="34" charset="0"/>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b="0" kern="1200">
          <a:solidFill>
            <a:schemeClr val="tx1"/>
          </a:solidFill>
          <a:latin typeface="Raleway" panose="020B0503030101060003" pitchFamily="34" charset="0"/>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Raleway" panose="020B0503030101060003" pitchFamily="34" charset="0"/>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Raleway" panose="020B05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hyperlink" Target="https://tc.canada.ca/en/dangerous-goods/canutec/2020-emergency-response-guidebook#_Training_resources" TargetMode="External"/><Relationship Id="rId2" Type="http://schemas.openxmlformats.org/officeDocument/2006/relationships/hyperlink" Target="https://www.phmsa.dot.gov/training/hazmat/erg/emergency-response-guidebook-erg" TargetMode="External"/><Relationship Id="rId1" Type="http://schemas.openxmlformats.org/officeDocument/2006/relationships/slideLayout" Target="../slideLayouts/slideLayout1.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871092-FBBE-DD62-B9F9-9F7E3761CB12}"/>
              </a:ext>
            </a:extLst>
          </p:cNvPr>
          <p:cNvPicPr>
            <a:picLocks noChangeAspect="1"/>
          </p:cNvPicPr>
          <p:nvPr/>
        </p:nvPicPr>
        <p:blipFill>
          <a:blip r:embed="rId2"/>
          <a:stretch>
            <a:fillRect/>
          </a:stretch>
        </p:blipFill>
        <p:spPr>
          <a:xfrm>
            <a:off x="0" y="0"/>
            <a:ext cx="12213662" cy="6858000"/>
          </a:xfrm>
          <a:prstGeom prst="rect">
            <a:avLst/>
          </a:prstGeom>
        </p:spPr>
      </p:pic>
    </p:spTree>
    <p:extLst>
      <p:ext uri="{BB962C8B-B14F-4D97-AF65-F5344CB8AC3E}">
        <p14:creationId xmlns:p14="http://schemas.microsoft.com/office/powerpoint/2010/main" val="439007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59C11E-E0F3-19B4-6E71-914C836D0A71}"/>
              </a:ext>
            </a:extLst>
          </p:cNvPr>
          <p:cNvPicPr>
            <a:picLocks noChangeAspect="1"/>
          </p:cNvPicPr>
          <p:nvPr/>
        </p:nvPicPr>
        <p:blipFill>
          <a:blip r:embed="rId2"/>
          <a:stretch>
            <a:fillRect/>
          </a:stretch>
        </p:blipFill>
        <p:spPr>
          <a:xfrm>
            <a:off x="3509962" y="828675"/>
            <a:ext cx="5172075" cy="5200650"/>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E47A8F4D-6EAF-A6FF-3462-9405A1B27C14}"/>
              </a:ext>
            </a:extLst>
          </p:cNvPr>
          <p:cNvPicPr>
            <a:picLocks noChangeAspect="1"/>
          </p:cNvPicPr>
          <p:nvPr/>
        </p:nvPicPr>
        <p:blipFill rotWithShape="1">
          <a:blip r:embed="rId3">
            <a:extLst>
              <a:ext uri="{28A0092B-C50C-407E-A947-70E740481C1C}">
                <a14:useLocalDpi xmlns:a14="http://schemas.microsoft.com/office/drawing/2010/main" val="0"/>
              </a:ext>
            </a:extLst>
          </a:blip>
          <a:srcRect t="31149" b="31450"/>
          <a:stretch/>
        </p:blipFill>
        <p:spPr>
          <a:xfrm>
            <a:off x="148046" y="156755"/>
            <a:ext cx="3977575" cy="1149531"/>
          </a:xfrm>
          <a:prstGeom prst="rect">
            <a:avLst/>
          </a:prstGeom>
        </p:spPr>
      </p:pic>
    </p:spTree>
    <p:extLst>
      <p:ext uri="{BB962C8B-B14F-4D97-AF65-F5344CB8AC3E}">
        <p14:creationId xmlns:p14="http://schemas.microsoft.com/office/powerpoint/2010/main" val="825610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39DDAF-916B-965B-9240-EE319F75422F}"/>
              </a:ext>
            </a:extLst>
          </p:cNvPr>
          <p:cNvSpPr/>
          <p:nvPr/>
        </p:nvSpPr>
        <p:spPr>
          <a:xfrm>
            <a:off x="7550331" y="2046322"/>
            <a:ext cx="4084319" cy="3239589"/>
          </a:xfrm>
          <a:prstGeom prst="rect">
            <a:avLst/>
          </a:prstGeom>
          <a:solidFill>
            <a:srgbClr val="FDE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p:txBody>
          <a:bodyPr>
            <a:normAutofit/>
          </a:bodyPr>
          <a:lstStyle/>
          <a:p>
            <a:r>
              <a:rPr lang="en-US" dirty="0"/>
              <a:t>FOR RESPONDERS FIRST ON THE SCENE</a:t>
            </a:r>
          </a:p>
        </p:txBody>
      </p:sp>
      <p:sp>
        <p:nvSpPr>
          <p:cNvPr id="2" name="Content Placeholder 1">
            <a:extLst>
              <a:ext uri="{FF2B5EF4-FFF2-40B4-BE49-F238E27FC236}">
                <a16:creationId xmlns:a16="http://schemas.microsoft.com/office/drawing/2014/main" id="{360C60BF-06F1-56BB-F2D3-26497C67BC65}"/>
              </a:ext>
            </a:extLst>
          </p:cNvPr>
          <p:cNvSpPr>
            <a:spLocks noGrp="1"/>
          </p:cNvSpPr>
          <p:nvPr>
            <p:ph idx="1"/>
          </p:nvPr>
        </p:nvSpPr>
        <p:spPr>
          <a:xfrm>
            <a:off x="759823" y="1723915"/>
            <a:ext cx="6163491" cy="3884404"/>
          </a:xfrm>
        </p:spPr>
        <p:txBody>
          <a:bodyPr>
            <a:normAutofit fontScale="70000" lnSpcReduction="20000"/>
          </a:bodyPr>
          <a:lstStyle/>
          <a:p>
            <a:pPr>
              <a:lnSpc>
                <a:spcPct val="110000"/>
              </a:lnSpc>
            </a:pPr>
            <a:r>
              <a:rPr lang="en-US" b="0" dirty="0"/>
              <a:t>Upon arriving at a rail accident, an emergency responder should attempt to locate the train crew and get the train consist, which is a document that describes the make-up of the train. </a:t>
            </a:r>
          </a:p>
          <a:p>
            <a:pPr>
              <a:lnSpc>
                <a:spcPct val="110000"/>
              </a:lnSpc>
            </a:pPr>
            <a:endParaRPr lang="en-US" b="0" dirty="0"/>
          </a:p>
          <a:p>
            <a:pPr>
              <a:lnSpc>
                <a:spcPct val="110000"/>
              </a:lnSpc>
            </a:pPr>
            <a:r>
              <a:rPr lang="en-US" b="0" dirty="0"/>
              <a:t>If the crew and/or the train consist is not available, the emergency responder can use </a:t>
            </a:r>
            <a:r>
              <a:rPr lang="en-US" b="0" dirty="0" err="1"/>
              <a:t>AskRail</a:t>
            </a:r>
            <a:r>
              <a:rPr lang="en-US" b="0" dirty="0"/>
              <a:t> to query the Equipment ID for a specific railcar to find out its contents. </a:t>
            </a:r>
          </a:p>
          <a:p>
            <a:pPr>
              <a:lnSpc>
                <a:spcPct val="110000"/>
              </a:lnSpc>
            </a:pPr>
            <a:endParaRPr lang="en-US" b="0" dirty="0"/>
          </a:p>
          <a:p>
            <a:pPr>
              <a:lnSpc>
                <a:spcPct val="110000"/>
              </a:lnSpc>
            </a:pPr>
            <a:r>
              <a:rPr lang="en-US" b="0" dirty="0"/>
              <a:t>The app serves emergency responders </a:t>
            </a:r>
            <a:r>
              <a:rPr lang="en-US" u="sng" dirty="0"/>
              <a:t>who arrive first to the scene</a:t>
            </a:r>
            <a:r>
              <a:rPr lang="en-US" dirty="0"/>
              <a:t> </a:t>
            </a:r>
            <a:r>
              <a:rPr lang="en-US" b="0" dirty="0"/>
              <a:t>of a rail emergency and need critical information about the contents of a railcar.</a:t>
            </a:r>
          </a:p>
          <a:p>
            <a:pPr>
              <a:lnSpc>
                <a:spcPct val="110000"/>
              </a:lnSpc>
            </a:pPr>
            <a:endParaRPr lang="en-US" b="0" dirty="0"/>
          </a:p>
          <a:p>
            <a:pPr>
              <a:lnSpc>
                <a:spcPct val="110000"/>
              </a:lnSpc>
            </a:pPr>
            <a:r>
              <a:rPr lang="en-US" b="0" dirty="0"/>
              <a:t>Recommended for temporary use for safety isolation, evacuation, and/or assessment from a distance while securing the proper shipping paper.</a:t>
            </a:r>
            <a:endParaRPr lang="en-US" sz="3200" dirty="0"/>
          </a:p>
        </p:txBody>
      </p:sp>
      <p:sp>
        <p:nvSpPr>
          <p:cNvPr id="6" name="TextBox 5">
            <a:extLst>
              <a:ext uri="{FF2B5EF4-FFF2-40B4-BE49-F238E27FC236}">
                <a16:creationId xmlns:a16="http://schemas.microsoft.com/office/drawing/2014/main" id="{62E5F04D-1DC0-659D-95DE-0737E3EE2E1B}"/>
              </a:ext>
            </a:extLst>
          </p:cNvPr>
          <p:cNvSpPr txBox="1"/>
          <p:nvPr/>
        </p:nvSpPr>
        <p:spPr>
          <a:xfrm>
            <a:off x="7736476" y="2388843"/>
            <a:ext cx="3712027" cy="2554545"/>
          </a:xfrm>
          <a:prstGeom prst="rect">
            <a:avLst/>
          </a:prstGeom>
          <a:noFill/>
        </p:spPr>
        <p:txBody>
          <a:bodyPr wrap="square">
            <a:spAutoFit/>
          </a:bodyPr>
          <a:lstStyle/>
          <a:p>
            <a:r>
              <a:rPr lang="en-US" sz="1600" dirty="0">
                <a:latin typeface="Arial Black" panose="020B0A04020102020204" pitchFamily="34" charset="0"/>
              </a:rPr>
              <a:t>RESPONDERS SHOULD SECURE THE </a:t>
            </a:r>
            <a:r>
              <a:rPr lang="en-US" sz="1600" b="0" dirty="0">
                <a:latin typeface="Arial Black" panose="020B0A04020102020204" pitchFamily="34" charset="0"/>
              </a:rPr>
              <a:t>TRAIN CONSIST OR WAYBILL BEFORE OFFENSIVELY APPROACHING THE RAILCAR. </a:t>
            </a:r>
          </a:p>
          <a:p>
            <a:endParaRPr lang="en-US" sz="1600" dirty="0">
              <a:latin typeface="Arial Black" panose="020B0A04020102020204" pitchFamily="34" charset="0"/>
            </a:endParaRPr>
          </a:p>
          <a:p>
            <a:r>
              <a:rPr lang="en-US" sz="1600" b="0" dirty="0">
                <a:latin typeface="Arial Black" panose="020B0A04020102020204" pitchFamily="34" charset="0"/>
              </a:rPr>
              <a:t>ONLY INDUSTRY-QUALIFIED HAZMAT EMERGENCY RESPONDERS SHOULD </a:t>
            </a:r>
          </a:p>
          <a:p>
            <a:r>
              <a:rPr lang="en-US" sz="1600" b="0" dirty="0">
                <a:latin typeface="Arial Black" panose="020B0A04020102020204" pitchFamily="34" charset="0"/>
              </a:rPr>
              <a:t>USE </a:t>
            </a:r>
            <a:r>
              <a:rPr lang="en-US" sz="1600" b="0" dirty="0" err="1">
                <a:latin typeface="Arial Black" panose="020B0A04020102020204" pitchFamily="34" charset="0"/>
              </a:rPr>
              <a:t>ASKRAIL</a:t>
            </a:r>
            <a:r>
              <a:rPr lang="en-US" sz="1600" b="0" dirty="0">
                <a:latin typeface="Arial Black" panose="020B0A04020102020204" pitchFamily="34" charset="0"/>
              </a:rPr>
              <a:t>.</a:t>
            </a:r>
          </a:p>
        </p:txBody>
      </p:sp>
      <p:sp>
        <p:nvSpPr>
          <p:cNvPr id="8" name="Slide Number Placeholder 7">
            <a:extLst>
              <a:ext uri="{FF2B5EF4-FFF2-40B4-BE49-F238E27FC236}">
                <a16:creationId xmlns:a16="http://schemas.microsoft.com/office/drawing/2014/main" id="{082FF079-6FAF-8DB3-6FAD-72F0CBD511EA}"/>
              </a:ext>
            </a:extLst>
          </p:cNvPr>
          <p:cNvSpPr>
            <a:spLocks noGrp="1"/>
          </p:cNvSpPr>
          <p:nvPr>
            <p:ph type="sldNum" sz="quarter" idx="12"/>
          </p:nvPr>
        </p:nvSpPr>
        <p:spPr/>
        <p:txBody>
          <a:bodyPr/>
          <a:lstStyle/>
          <a:p>
            <a:fld id="{2C6A56D9-1B21-401B-AC38-9FCF4A1F5F8C}" type="slidenum">
              <a:rPr lang="en-US" smtClean="0"/>
              <a:t>11</a:t>
            </a:fld>
            <a:endParaRPr lang="en-US"/>
          </a:p>
        </p:txBody>
      </p:sp>
    </p:spTree>
    <p:extLst>
      <p:ext uri="{BB962C8B-B14F-4D97-AF65-F5344CB8AC3E}">
        <p14:creationId xmlns:p14="http://schemas.microsoft.com/office/powerpoint/2010/main" val="119871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t>HOW IT WORKS</a:t>
            </a:r>
          </a:p>
        </p:txBody>
      </p:sp>
      <p:sp>
        <p:nvSpPr>
          <p:cNvPr id="2" name="Content Placeholder 1">
            <a:extLst>
              <a:ext uri="{FF2B5EF4-FFF2-40B4-BE49-F238E27FC236}">
                <a16:creationId xmlns:a16="http://schemas.microsoft.com/office/drawing/2014/main" id="{EF28F30A-8FBA-0FFC-F0AF-2ED6E1D8DC47}"/>
              </a:ext>
            </a:extLst>
          </p:cNvPr>
          <p:cNvSpPr>
            <a:spLocks noGrp="1"/>
          </p:cNvSpPr>
          <p:nvPr>
            <p:ph idx="1"/>
          </p:nvPr>
        </p:nvSpPr>
        <p:spPr>
          <a:xfrm>
            <a:off x="687977" y="1750615"/>
            <a:ext cx="6409508" cy="4087019"/>
          </a:xfrm>
        </p:spPr>
        <p:txBody>
          <a:bodyPr>
            <a:normAutofit fontScale="92500" lnSpcReduction="10000"/>
          </a:bodyPr>
          <a:lstStyle/>
          <a:p>
            <a:r>
              <a:rPr lang="en-US" b="0" dirty="0"/>
              <a:t>Enter rail car initials and numbers in the Car Query field.</a:t>
            </a:r>
          </a:p>
          <a:p>
            <a:endParaRPr lang="en-US" b="0" dirty="0"/>
          </a:p>
          <a:p>
            <a:r>
              <a:rPr lang="en-US" b="0" dirty="0"/>
              <a:t>Use </a:t>
            </a:r>
            <a:r>
              <a:rPr lang="en-US" b="0" dirty="0" err="1"/>
              <a:t>RAIX1102</a:t>
            </a:r>
            <a:r>
              <a:rPr lang="en-US" b="0" dirty="0"/>
              <a:t> as pictured as a test car.</a:t>
            </a:r>
          </a:p>
          <a:p>
            <a:endParaRPr lang="en-US" b="0" dirty="0"/>
          </a:p>
          <a:p>
            <a:r>
              <a:rPr lang="en-US" b="0" dirty="0"/>
              <a:t>To check the contents of a container, enter the Container Number in the search field (do not enter the conveying railcar Equipment ID). The letters in a Container Number always end in “U” or “Z”.</a:t>
            </a:r>
          </a:p>
          <a:p>
            <a:endParaRPr lang="en-US" b="0" dirty="0"/>
          </a:p>
          <a:p>
            <a:r>
              <a:rPr lang="en-US" b="0" dirty="0" err="1"/>
              <a:t>AskRail</a:t>
            </a:r>
            <a:r>
              <a:rPr lang="en-US" b="0" dirty="0"/>
              <a:t> has two security levels: Single Car Lookup and Train Consist Lookup</a:t>
            </a:r>
            <a:endParaRPr lang="en" i="1" dirty="0">
              <a:solidFill>
                <a:schemeClr val="accent3">
                  <a:lumMod val="50000"/>
                </a:schemeClr>
              </a:solidFill>
            </a:endParaRPr>
          </a:p>
          <a:p>
            <a:pPr marL="0" indent="0">
              <a:buNone/>
            </a:pPr>
            <a:endParaRPr lang="en" dirty="0">
              <a:solidFill>
                <a:schemeClr val="accent3">
                  <a:lumMod val="50000"/>
                </a:schemeClr>
              </a:solidFill>
            </a:endParaRPr>
          </a:p>
          <a:p>
            <a:pPr marL="0" indent="0">
              <a:buNone/>
            </a:pPr>
            <a:endParaRPr lang="en-US" dirty="0">
              <a:solidFill>
                <a:schemeClr val="accent3">
                  <a:lumMod val="50000"/>
                </a:schemeClr>
              </a:solidFill>
            </a:endParaRPr>
          </a:p>
          <a:p>
            <a:endParaRPr lang="en-US" dirty="0"/>
          </a:p>
        </p:txBody>
      </p:sp>
      <p:pic>
        <p:nvPicPr>
          <p:cNvPr id="12" name="Picture 11" descr="Graphical user interface&#10;&#10;Description automatically generated with low confidence">
            <a:extLst>
              <a:ext uri="{FF2B5EF4-FFF2-40B4-BE49-F238E27FC236}">
                <a16:creationId xmlns:a16="http://schemas.microsoft.com/office/drawing/2014/main" id="{A969ED6D-1043-8630-49A3-2C8C1A189A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1177" y="365125"/>
            <a:ext cx="3064068" cy="6300099"/>
          </a:xfrm>
          <a:prstGeom prst="rect">
            <a:avLst/>
          </a:prstGeom>
        </p:spPr>
      </p:pic>
      <p:sp>
        <p:nvSpPr>
          <p:cNvPr id="13" name="Slide Number Placeholder 12">
            <a:extLst>
              <a:ext uri="{FF2B5EF4-FFF2-40B4-BE49-F238E27FC236}">
                <a16:creationId xmlns:a16="http://schemas.microsoft.com/office/drawing/2014/main" id="{0C0ED1AF-66B7-338D-7418-BAF9163D2673}"/>
              </a:ext>
            </a:extLst>
          </p:cNvPr>
          <p:cNvSpPr>
            <a:spLocks noGrp="1"/>
          </p:cNvSpPr>
          <p:nvPr>
            <p:ph type="sldNum" sz="quarter" idx="12"/>
          </p:nvPr>
        </p:nvSpPr>
        <p:spPr/>
        <p:txBody>
          <a:bodyPr/>
          <a:lstStyle/>
          <a:p>
            <a:fld id="{2C6A56D9-1B21-401B-AC38-9FCF4A1F5F8C}" type="slidenum">
              <a:rPr lang="en-US" smtClean="0"/>
              <a:t>12</a:t>
            </a:fld>
            <a:endParaRPr lang="en-US"/>
          </a:p>
        </p:txBody>
      </p:sp>
    </p:spTree>
    <p:extLst>
      <p:ext uri="{BB962C8B-B14F-4D97-AF65-F5344CB8AC3E}">
        <p14:creationId xmlns:p14="http://schemas.microsoft.com/office/powerpoint/2010/main" val="2475256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noAutofit/>
          </a:bodyPr>
          <a:lstStyle/>
          <a:p>
            <a:r>
              <a:rPr lang="en-US" dirty="0"/>
              <a:t>QUERY RESULTS (SINGLE CAR)</a:t>
            </a:r>
          </a:p>
        </p:txBody>
      </p:sp>
      <p:sp>
        <p:nvSpPr>
          <p:cNvPr id="6" name="Content Placeholder 5">
            <a:extLst>
              <a:ext uri="{FF2B5EF4-FFF2-40B4-BE49-F238E27FC236}">
                <a16:creationId xmlns:a16="http://schemas.microsoft.com/office/drawing/2014/main" id="{B91F6A23-B499-73F6-7AAF-08C54BD6B02F}"/>
              </a:ext>
            </a:extLst>
          </p:cNvPr>
          <p:cNvSpPr>
            <a:spLocks noGrp="1"/>
          </p:cNvSpPr>
          <p:nvPr>
            <p:ph idx="1"/>
          </p:nvPr>
        </p:nvSpPr>
        <p:spPr>
          <a:xfrm>
            <a:off x="464579" y="2115529"/>
            <a:ext cx="5583796" cy="3361890"/>
          </a:xfrm>
        </p:spPr>
        <p:txBody>
          <a:bodyPr>
            <a:normAutofit/>
          </a:bodyPr>
          <a:lstStyle/>
          <a:p>
            <a:pPr marL="0" indent="0">
              <a:lnSpc>
                <a:spcPct val="120000"/>
              </a:lnSpc>
              <a:buNone/>
            </a:pPr>
            <a:r>
              <a:rPr lang="en-US" sz="1800" dirty="0"/>
              <a:t>The query returns the following: </a:t>
            </a:r>
          </a:p>
          <a:p>
            <a:pPr marL="0" indent="0">
              <a:lnSpc>
                <a:spcPct val="120000"/>
              </a:lnSpc>
              <a:buNone/>
            </a:pPr>
            <a:endParaRPr lang="en-US" sz="1800" dirty="0"/>
          </a:p>
          <a:p>
            <a:pPr marL="400050" lvl="2" indent="-207963">
              <a:lnSpc>
                <a:spcPct val="110000"/>
              </a:lnSpc>
              <a:buFont typeface="Arial" panose="020B0604020202020204" pitchFamily="34" charset="0"/>
              <a:buChar char="•"/>
            </a:pPr>
            <a:r>
              <a:rPr lang="en-US" sz="1600" dirty="0"/>
              <a:t>Loaded or empty status </a:t>
            </a:r>
          </a:p>
          <a:p>
            <a:pPr marL="400050" lvl="2" indent="-207963">
              <a:lnSpc>
                <a:spcPct val="110000"/>
              </a:lnSpc>
              <a:buFont typeface="Arial" panose="020B0604020202020204" pitchFamily="34" charset="0"/>
              <a:buChar char="•"/>
            </a:pPr>
            <a:r>
              <a:rPr lang="en-US" sz="1600" b="1" dirty="0">
                <a:solidFill>
                  <a:srgbClr val="C00000"/>
                </a:solidFill>
              </a:rPr>
              <a:t>Red Banner: </a:t>
            </a:r>
            <a:r>
              <a:rPr lang="en-US" sz="1600" dirty="0"/>
              <a:t>Car is hazardous </a:t>
            </a:r>
          </a:p>
          <a:p>
            <a:pPr marL="400050" lvl="2" indent="-207963">
              <a:lnSpc>
                <a:spcPct val="110000"/>
              </a:lnSpc>
              <a:buFont typeface="Arial" panose="020B0604020202020204" pitchFamily="34" charset="0"/>
              <a:buChar char="•"/>
            </a:pPr>
            <a:r>
              <a:rPr lang="en-US" sz="1600" b="1" dirty="0">
                <a:solidFill>
                  <a:srgbClr val="00B050"/>
                </a:solidFill>
              </a:rPr>
              <a:t>Green Banner: </a:t>
            </a:r>
            <a:r>
              <a:rPr lang="en-US" sz="1600" dirty="0"/>
              <a:t>Car is non-hazardous </a:t>
            </a:r>
          </a:p>
          <a:p>
            <a:pPr marL="400050" lvl="2" indent="-207963">
              <a:lnSpc>
                <a:spcPct val="110000"/>
              </a:lnSpc>
              <a:buFont typeface="Arial" panose="020B0604020202020204" pitchFamily="34" charset="0"/>
              <a:buChar char="•"/>
            </a:pPr>
            <a:r>
              <a:rPr lang="en-US" sz="1600" dirty="0"/>
              <a:t>United Nations/North America (UN/NA) ID for any located hazardous materials </a:t>
            </a:r>
          </a:p>
          <a:p>
            <a:pPr marL="400050" lvl="2" indent="-207963">
              <a:lnSpc>
                <a:spcPct val="110000"/>
              </a:lnSpc>
              <a:buFont typeface="Arial" panose="020B0604020202020204" pitchFamily="34" charset="0"/>
              <a:buChar char="•"/>
            </a:pPr>
            <a:r>
              <a:rPr lang="en-US" sz="1600" dirty="0"/>
              <a:t>Proper shipping name (PSN) for the railcar’s contents </a:t>
            </a:r>
          </a:p>
          <a:p>
            <a:pPr marL="400050" lvl="2" indent="-207963">
              <a:lnSpc>
                <a:spcPct val="110000"/>
              </a:lnSpc>
              <a:buFont typeface="Arial" panose="020B0604020202020204" pitchFamily="34" charset="0"/>
              <a:buChar char="•"/>
            </a:pPr>
            <a:r>
              <a:rPr lang="en-US" sz="1600" dirty="0"/>
              <a:t>Hazard class for the railcar's contents </a:t>
            </a:r>
          </a:p>
          <a:p>
            <a:pPr marL="400050" lvl="2" indent="-207963">
              <a:lnSpc>
                <a:spcPct val="110000"/>
              </a:lnSpc>
              <a:buFont typeface="Arial" panose="020B0604020202020204" pitchFamily="34" charset="0"/>
              <a:buChar char="•"/>
            </a:pPr>
            <a:r>
              <a:rPr lang="en-US" sz="1600" dirty="0"/>
              <a:t>Railroad name </a:t>
            </a:r>
          </a:p>
          <a:p>
            <a:pPr marL="400050" lvl="2" indent="-207963">
              <a:lnSpc>
                <a:spcPct val="110000"/>
              </a:lnSpc>
              <a:buFont typeface="Arial" panose="020B0604020202020204" pitchFamily="34" charset="0"/>
              <a:buChar char="•"/>
            </a:pPr>
            <a:r>
              <a:rPr lang="en-US" sz="1600" dirty="0"/>
              <a:t>Railroad’s emergency contact information </a:t>
            </a:r>
          </a:p>
          <a:p>
            <a:pPr>
              <a:lnSpc>
                <a:spcPct val="120000"/>
              </a:lnSpc>
            </a:pPr>
            <a:endParaRPr lang="en-US" dirty="0">
              <a:solidFill>
                <a:schemeClr val="accent3">
                  <a:lumMod val="50000"/>
                </a:schemeClr>
              </a:solidFill>
            </a:endParaRPr>
          </a:p>
          <a:p>
            <a:pPr>
              <a:lnSpc>
                <a:spcPct val="120000"/>
              </a:lnSpc>
            </a:pPr>
            <a:endParaRPr lang="en-US" dirty="0">
              <a:solidFill>
                <a:schemeClr val="accent3">
                  <a:lumMod val="50000"/>
                </a:schemeClr>
              </a:solidFill>
            </a:endParaRPr>
          </a:p>
          <a:p>
            <a:pPr>
              <a:lnSpc>
                <a:spcPct val="120000"/>
              </a:lnSpc>
            </a:pPr>
            <a:endParaRPr lang="en-US" dirty="0"/>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9488" y="1839720"/>
            <a:ext cx="2729592" cy="3913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4866" y="1839718"/>
            <a:ext cx="2737813" cy="3913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Slide Number Placeholder 18">
            <a:extLst>
              <a:ext uri="{FF2B5EF4-FFF2-40B4-BE49-F238E27FC236}">
                <a16:creationId xmlns:a16="http://schemas.microsoft.com/office/drawing/2014/main" id="{8AA9C0E9-0FD8-08C2-3799-7E1BE772FF7E}"/>
              </a:ext>
            </a:extLst>
          </p:cNvPr>
          <p:cNvSpPr>
            <a:spLocks noGrp="1"/>
          </p:cNvSpPr>
          <p:nvPr>
            <p:ph type="sldNum" sz="quarter" idx="12"/>
          </p:nvPr>
        </p:nvSpPr>
        <p:spPr/>
        <p:txBody>
          <a:bodyPr/>
          <a:lstStyle/>
          <a:p>
            <a:fld id="{2C6A56D9-1B21-401B-AC38-9FCF4A1F5F8C}" type="slidenum">
              <a:rPr lang="en-US" smtClean="0"/>
              <a:t>13</a:t>
            </a:fld>
            <a:endParaRPr lang="en-US"/>
          </a:p>
        </p:txBody>
      </p:sp>
    </p:spTree>
    <p:extLst>
      <p:ext uri="{BB962C8B-B14F-4D97-AF65-F5344CB8AC3E}">
        <p14:creationId xmlns:p14="http://schemas.microsoft.com/office/powerpoint/2010/main" val="4253218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179" y="1702428"/>
            <a:ext cx="2663537" cy="3783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51"/>
          <a:stretch/>
        </p:blipFill>
        <p:spPr bwMode="auto">
          <a:xfrm>
            <a:off x="3899546" y="1702429"/>
            <a:ext cx="2192647" cy="3783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9646" y="1386828"/>
            <a:ext cx="1784479" cy="2496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043"/>
          <a:stretch/>
        </p:blipFill>
        <p:spPr bwMode="auto">
          <a:xfrm>
            <a:off x="6893170" y="4036229"/>
            <a:ext cx="1717430" cy="27364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7" name="Straight Arrow Connector 6"/>
          <p:cNvCxnSpPr>
            <a:cxnSpLocks/>
          </p:cNvCxnSpPr>
          <p:nvPr/>
        </p:nvCxnSpPr>
        <p:spPr>
          <a:xfrm flipV="1">
            <a:off x="2957299" y="3603315"/>
            <a:ext cx="1314264" cy="541965"/>
          </a:xfrm>
          <a:prstGeom prst="straightConnector1">
            <a:avLst/>
          </a:prstGeom>
          <a:ln w="1905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 name="Straight Arrow Connector 7"/>
          <p:cNvCxnSpPr>
            <a:cxnSpLocks/>
          </p:cNvCxnSpPr>
          <p:nvPr/>
        </p:nvCxnSpPr>
        <p:spPr>
          <a:xfrm>
            <a:off x="3094981" y="2905828"/>
            <a:ext cx="1176582" cy="523172"/>
          </a:xfrm>
          <a:prstGeom prst="straightConnector1">
            <a:avLst/>
          </a:prstGeom>
          <a:ln w="1905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 name="Straight Arrow Connector 8"/>
          <p:cNvCxnSpPr>
            <a:cxnSpLocks/>
          </p:cNvCxnSpPr>
          <p:nvPr/>
        </p:nvCxnSpPr>
        <p:spPr>
          <a:xfrm flipV="1">
            <a:off x="5751872" y="3074126"/>
            <a:ext cx="859508" cy="345326"/>
          </a:xfrm>
          <a:prstGeom prst="straightConnector1">
            <a:avLst/>
          </a:prstGeom>
          <a:ln w="1905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Arrow Connector 9"/>
          <p:cNvCxnSpPr>
            <a:cxnSpLocks/>
          </p:cNvCxnSpPr>
          <p:nvPr/>
        </p:nvCxnSpPr>
        <p:spPr>
          <a:xfrm>
            <a:off x="5718943" y="3546891"/>
            <a:ext cx="1008438" cy="673673"/>
          </a:xfrm>
          <a:prstGeom prst="straightConnector1">
            <a:avLst/>
          </a:prstGeom>
          <a:ln w="1905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 name="TextBox 16">
            <a:extLst>
              <a:ext uri="{FF2B5EF4-FFF2-40B4-BE49-F238E27FC236}">
                <a16:creationId xmlns:a16="http://schemas.microsoft.com/office/drawing/2014/main" id="{1813949D-A1AF-3A3F-44B5-6A188964CE30}"/>
              </a:ext>
            </a:extLst>
          </p:cNvPr>
          <p:cNvSpPr txBox="1"/>
          <p:nvPr/>
        </p:nvSpPr>
        <p:spPr>
          <a:xfrm>
            <a:off x="9188190" y="2731657"/>
            <a:ext cx="2416733" cy="2031325"/>
          </a:xfrm>
          <a:prstGeom prst="rect">
            <a:avLst/>
          </a:prstGeom>
          <a:solidFill>
            <a:srgbClr val="FDE601"/>
          </a:solidFill>
          <a:ln w="28575">
            <a:noFill/>
          </a:ln>
        </p:spPr>
        <p:txBody>
          <a:bodyPr wrap="square">
            <a:spAutoFit/>
          </a:bodyPr>
          <a:lstStyle/>
          <a:p>
            <a:r>
              <a:rPr lang="en-US" sz="1400" dirty="0">
                <a:latin typeface="Raleway Black" panose="020B0A03030101060003" pitchFamily="34" charset="0"/>
                <a:cs typeface="Arial" panose="020B0604020202020204" pitchFamily="34" charset="0"/>
              </a:rPr>
              <a:t>When you click the UN # or the Placard on the device, the Emergency Response Guide (ERG) appears for that UN Number. You can also choose the Isolation Zone, which will appear if listed in the ERG.</a:t>
            </a:r>
          </a:p>
        </p:txBody>
      </p:sp>
      <p:sp>
        <p:nvSpPr>
          <p:cNvPr id="11" name="Title 10">
            <a:extLst>
              <a:ext uri="{FF2B5EF4-FFF2-40B4-BE49-F238E27FC236}">
                <a16:creationId xmlns:a16="http://schemas.microsoft.com/office/drawing/2014/main" id="{CBEABEC7-54CF-18A7-B98E-B5015DDD112A}"/>
              </a:ext>
            </a:extLst>
          </p:cNvPr>
          <p:cNvSpPr>
            <a:spLocks noGrp="1"/>
          </p:cNvSpPr>
          <p:nvPr>
            <p:ph type="title"/>
          </p:nvPr>
        </p:nvSpPr>
        <p:spPr/>
        <p:txBody>
          <a:bodyPr/>
          <a:lstStyle/>
          <a:p>
            <a:r>
              <a:rPr lang="en-US" dirty="0"/>
              <a:t>QUERY RESULTS (SINGLE CAR)</a:t>
            </a:r>
          </a:p>
        </p:txBody>
      </p:sp>
      <p:sp>
        <p:nvSpPr>
          <p:cNvPr id="21" name="Slide Number Placeholder 20">
            <a:extLst>
              <a:ext uri="{FF2B5EF4-FFF2-40B4-BE49-F238E27FC236}">
                <a16:creationId xmlns:a16="http://schemas.microsoft.com/office/drawing/2014/main" id="{EA8B646A-D3F1-4AB0-7412-1EA244CF6AD2}"/>
              </a:ext>
            </a:extLst>
          </p:cNvPr>
          <p:cNvSpPr>
            <a:spLocks noGrp="1"/>
          </p:cNvSpPr>
          <p:nvPr>
            <p:ph type="sldNum" sz="quarter" idx="12"/>
          </p:nvPr>
        </p:nvSpPr>
        <p:spPr/>
        <p:txBody>
          <a:bodyPr/>
          <a:lstStyle/>
          <a:p>
            <a:fld id="{2C6A56D9-1B21-401B-AC38-9FCF4A1F5F8C}" type="slidenum">
              <a:rPr lang="en-US" smtClean="0"/>
              <a:t>14</a:t>
            </a:fld>
            <a:endParaRPr lang="en-US"/>
          </a:p>
        </p:txBody>
      </p:sp>
    </p:spTree>
    <p:extLst>
      <p:ext uri="{BB962C8B-B14F-4D97-AF65-F5344CB8AC3E}">
        <p14:creationId xmlns:p14="http://schemas.microsoft.com/office/powerpoint/2010/main" val="382347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457200" lvl="1" algn="l" rtl="0"/>
            <a:r>
              <a:rPr lang="en-US" sz="3200" kern="1200" dirty="0">
                <a:solidFill>
                  <a:schemeClr val="bg1"/>
                </a:solidFill>
                <a:latin typeface="Arial Black" panose="020B0A04020102020204" pitchFamily="34" charset="0"/>
                <a:ea typeface="+mj-ea"/>
                <a:cs typeface="+mj-cs"/>
              </a:rPr>
              <a:t>ISOLATION ZONE</a:t>
            </a:r>
          </a:p>
        </p:txBody>
      </p:sp>
      <p:grpSp>
        <p:nvGrpSpPr>
          <p:cNvPr id="13" name="Group 12">
            <a:extLst>
              <a:ext uri="{FF2B5EF4-FFF2-40B4-BE49-F238E27FC236}">
                <a16:creationId xmlns:a16="http://schemas.microsoft.com/office/drawing/2014/main" id="{FD710268-BC1C-9232-F289-8CB36EB83226}"/>
              </a:ext>
            </a:extLst>
          </p:cNvPr>
          <p:cNvGrpSpPr/>
          <p:nvPr/>
        </p:nvGrpSpPr>
        <p:grpSpPr>
          <a:xfrm>
            <a:off x="1572711" y="1584207"/>
            <a:ext cx="2508319" cy="4345636"/>
            <a:chOff x="876026" y="1453579"/>
            <a:chExt cx="2508319" cy="4345636"/>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713"/>
            <a:stretch/>
          </p:blipFill>
          <p:spPr bwMode="auto">
            <a:xfrm>
              <a:off x="876026" y="1453579"/>
              <a:ext cx="2508318" cy="40251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876027" y="5491438"/>
              <a:ext cx="2508318" cy="307777"/>
            </a:xfrm>
            <a:prstGeom prst="rect">
              <a:avLst/>
            </a:prstGeom>
            <a:noFill/>
          </p:spPr>
          <p:txBody>
            <a:bodyPr wrap="square" rtlCol="0">
              <a:spAutoFit/>
            </a:bodyPr>
            <a:lstStyle/>
            <a:p>
              <a:r>
                <a:rPr lang="en-US" sz="1400" b="1" dirty="0">
                  <a:latin typeface="Raleway Black" panose="020B0A03030101060003" pitchFamily="34" charset="0"/>
                  <a:cs typeface="Arial" panose="020B0604020202020204" pitchFamily="34" charset="0"/>
                </a:rPr>
                <a:t>1. Choose each setting.</a:t>
              </a:r>
            </a:p>
          </p:txBody>
        </p:sp>
      </p:grpSp>
      <p:grpSp>
        <p:nvGrpSpPr>
          <p:cNvPr id="12" name="Group 11">
            <a:extLst>
              <a:ext uri="{FF2B5EF4-FFF2-40B4-BE49-F238E27FC236}">
                <a16:creationId xmlns:a16="http://schemas.microsoft.com/office/drawing/2014/main" id="{62CCA246-CABE-B9C6-CC75-527C9A82E91A}"/>
              </a:ext>
            </a:extLst>
          </p:cNvPr>
          <p:cNvGrpSpPr/>
          <p:nvPr/>
        </p:nvGrpSpPr>
        <p:grpSpPr>
          <a:xfrm>
            <a:off x="4701150" y="1584207"/>
            <a:ext cx="2564712" cy="4352315"/>
            <a:chOff x="4185878" y="1453579"/>
            <a:chExt cx="2564712" cy="4352315"/>
          </a:xfrm>
        </p:grpSpPr>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16" t="2551" r="1"/>
            <a:stretch/>
          </p:blipFill>
          <p:spPr bwMode="auto">
            <a:xfrm>
              <a:off x="4185878" y="1453579"/>
              <a:ext cx="2564712" cy="40132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4185878" y="5498117"/>
              <a:ext cx="2564712" cy="307777"/>
            </a:xfrm>
            <a:prstGeom prst="rect">
              <a:avLst/>
            </a:prstGeom>
            <a:noFill/>
          </p:spPr>
          <p:txBody>
            <a:bodyPr wrap="square" rtlCol="0">
              <a:spAutoFit/>
            </a:bodyPr>
            <a:lstStyle/>
            <a:p>
              <a:r>
                <a:rPr lang="en-US" sz="1400" b="1" dirty="0">
                  <a:latin typeface="Raleway Black" panose="020B0A03030101060003" pitchFamily="34" charset="0"/>
                  <a:cs typeface="Arial" panose="020B0604020202020204" pitchFamily="34" charset="0"/>
                </a:rPr>
                <a:t>2. Isolation in ft. is given.</a:t>
              </a:r>
            </a:p>
          </p:txBody>
        </p:sp>
      </p:grpSp>
      <p:grpSp>
        <p:nvGrpSpPr>
          <p:cNvPr id="10" name="Group 9">
            <a:extLst>
              <a:ext uri="{FF2B5EF4-FFF2-40B4-BE49-F238E27FC236}">
                <a16:creationId xmlns:a16="http://schemas.microsoft.com/office/drawing/2014/main" id="{ED1BDC6E-C1F2-40F5-F1A9-4812464DD6B7}"/>
              </a:ext>
            </a:extLst>
          </p:cNvPr>
          <p:cNvGrpSpPr/>
          <p:nvPr/>
        </p:nvGrpSpPr>
        <p:grpSpPr>
          <a:xfrm>
            <a:off x="7885983" y="1584207"/>
            <a:ext cx="2585914" cy="4376412"/>
            <a:chOff x="7189298" y="1453580"/>
            <a:chExt cx="2585914" cy="4376412"/>
          </a:xfrm>
        </p:grpSpPr>
        <p:pic>
          <p:nvPicPr>
            <p:cNvPr id="5"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2536"/>
            <a:stretch/>
          </p:blipFill>
          <p:spPr bwMode="auto">
            <a:xfrm>
              <a:off x="7189298" y="1453580"/>
              <a:ext cx="2585914" cy="40251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7189298" y="5522215"/>
              <a:ext cx="2585914" cy="307777"/>
            </a:xfrm>
            <a:prstGeom prst="rect">
              <a:avLst/>
            </a:prstGeom>
            <a:noFill/>
          </p:spPr>
          <p:txBody>
            <a:bodyPr wrap="square" rtlCol="0">
              <a:spAutoFit/>
            </a:bodyPr>
            <a:lstStyle/>
            <a:p>
              <a:r>
                <a:rPr lang="en-US" sz="1400" b="1" dirty="0">
                  <a:latin typeface="Raleway Black" panose="020B0A03030101060003" pitchFamily="34" charset="0"/>
                  <a:cs typeface="Arial" panose="020B0604020202020204" pitchFamily="34" charset="0"/>
                </a:rPr>
                <a:t>3.  Map is displayed.</a:t>
              </a:r>
            </a:p>
          </p:txBody>
        </p:sp>
      </p:grpSp>
      <p:sp>
        <p:nvSpPr>
          <p:cNvPr id="14" name="Slide Number Placeholder 13">
            <a:extLst>
              <a:ext uri="{FF2B5EF4-FFF2-40B4-BE49-F238E27FC236}">
                <a16:creationId xmlns:a16="http://schemas.microsoft.com/office/drawing/2014/main" id="{A84AD8E3-3177-960A-73AD-7A38D700AA79}"/>
              </a:ext>
            </a:extLst>
          </p:cNvPr>
          <p:cNvSpPr>
            <a:spLocks noGrp="1"/>
          </p:cNvSpPr>
          <p:nvPr>
            <p:ph type="sldNum" sz="quarter" idx="12"/>
          </p:nvPr>
        </p:nvSpPr>
        <p:spPr/>
        <p:txBody>
          <a:bodyPr/>
          <a:lstStyle/>
          <a:p>
            <a:fld id="{2C6A56D9-1B21-401B-AC38-9FCF4A1F5F8C}" type="slidenum">
              <a:rPr lang="en-US" smtClean="0"/>
              <a:t>15</a:t>
            </a:fld>
            <a:endParaRPr lang="en-US"/>
          </a:p>
        </p:txBody>
      </p:sp>
    </p:spTree>
    <p:extLst>
      <p:ext uri="{BB962C8B-B14F-4D97-AF65-F5344CB8AC3E}">
        <p14:creationId xmlns:p14="http://schemas.microsoft.com/office/powerpoint/2010/main" val="1511568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95127" y="3226024"/>
            <a:ext cx="2338039" cy="954107"/>
          </a:xfrm>
          <a:prstGeom prst="rect">
            <a:avLst/>
          </a:prstGeom>
          <a:solidFill>
            <a:srgbClr val="FDE601"/>
          </a:solidFill>
        </p:spPr>
        <p:txBody>
          <a:bodyPr wrap="square">
            <a:spAutoFit/>
          </a:bodyPr>
          <a:lstStyle/>
          <a:p>
            <a:r>
              <a:rPr lang="en-US" sz="1400" dirty="0">
                <a:latin typeface="Raleway Black" panose="020B0A03030101060003" pitchFamily="34" charset="0"/>
                <a:cs typeface="Arial" panose="020B0604020202020204" pitchFamily="34" charset="0"/>
              </a:rPr>
              <a:t>To call the emergency number, tap the number on the mobile app or dial if on desktop.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058" y="1502152"/>
            <a:ext cx="3427712" cy="4914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a:extLst>
              <a:ext uri="{FF2B5EF4-FFF2-40B4-BE49-F238E27FC236}">
                <a16:creationId xmlns:a16="http://schemas.microsoft.com/office/drawing/2014/main" id="{16975FF8-BFA2-0252-314E-B21EC8C71CD9}"/>
              </a:ext>
            </a:extLst>
          </p:cNvPr>
          <p:cNvSpPr>
            <a:spLocks noGrp="1"/>
          </p:cNvSpPr>
          <p:nvPr>
            <p:ph type="title"/>
          </p:nvPr>
        </p:nvSpPr>
        <p:spPr/>
        <p:txBody>
          <a:bodyPr/>
          <a:lstStyle/>
          <a:p>
            <a:r>
              <a:rPr lang="en-US" dirty="0"/>
              <a:t>CLASS I EMERGENCY NUMBERS</a:t>
            </a:r>
          </a:p>
        </p:txBody>
      </p:sp>
      <p:sp>
        <p:nvSpPr>
          <p:cNvPr id="8" name="Slide Number Placeholder 7">
            <a:extLst>
              <a:ext uri="{FF2B5EF4-FFF2-40B4-BE49-F238E27FC236}">
                <a16:creationId xmlns:a16="http://schemas.microsoft.com/office/drawing/2014/main" id="{182F7659-23B6-C5BD-F170-98D00CE282EE}"/>
              </a:ext>
            </a:extLst>
          </p:cNvPr>
          <p:cNvSpPr>
            <a:spLocks noGrp="1"/>
          </p:cNvSpPr>
          <p:nvPr>
            <p:ph type="sldNum" sz="quarter" idx="12"/>
          </p:nvPr>
        </p:nvSpPr>
        <p:spPr/>
        <p:txBody>
          <a:bodyPr/>
          <a:lstStyle/>
          <a:p>
            <a:fld id="{2C6A56D9-1B21-401B-AC38-9FCF4A1F5F8C}" type="slidenum">
              <a:rPr lang="en-US" smtClean="0"/>
              <a:t>16</a:t>
            </a:fld>
            <a:endParaRPr lang="en-US"/>
          </a:p>
        </p:txBody>
      </p:sp>
    </p:spTree>
    <p:extLst>
      <p:ext uri="{BB962C8B-B14F-4D97-AF65-F5344CB8AC3E}">
        <p14:creationId xmlns:p14="http://schemas.microsoft.com/office/powerpoint/2010/main" val="2502585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p:cNvGraphicFramePr>
            <a:graphicFrameLocks noGrp="1"/>
          </p:cNvGraphicFramePr>
          <p:nvPr>
            <p:extLst>
              <p:ext uri="{D42A27DB-BD31-4B8C-83A1-F6EECF244321}">
                <p14:modId xmlns:p14="http://schemas.microsoft.com/office/powerpoint/2010/main" val="1922470679"/>
              </p:ext>
            </p:extLst>
          </p:nvPr>
        </p:nvGraphicFramePr>
        <p:xfrm>
          <a:off x="3107289" y="1974997"/>
          <a:ext cx="6846608" cy="3553508"/>
        </p:xfrm>
        <a:graphic>
          <a:graphicData uri="http://schemas.openxmlformats.org/drawingml/2006/table">
            <a:tbl>
              <a:tblPr>
                <a:tableStyleId>{5C22544A-7EE6-4342-B048-85BDC9FD1C3A}</a:tableStyleId>
              </a:tblPr>
              <a:tblGrid>
                <a:gridCol w="3293591">
                  <a:extLst>
                    <a:ext uri="{9D8B030D-6E8A-4147-A177-3AD203B41FA5}">
                      <a16:colId xmlns:a16="http://schemas.microsoft.com/office/drawing/2014/main" val="3207666217"/>
                    </a:ext>
                  </a:extLst>
                </a:gridCol>
                <a:gridCol w="3553017">
                  <a:extLst>
                    <a:ext uri="{9D8B030D-6E8A-4147-A177-3AD203B41FA5}">
                      <a16:colId xmlns:a16="http://schemas.microsoft.com/office/drawing/2014/main" val="3651399051"/>
                    </a:ext>
                  </a:extLst>
                </a:gridCol>
              </a:tblGrid>
              <a:tr h="507644">
                <a:tc>
                  <a:txBody>
                    <a:bodyPr/>
                    <a:lstStyle/>
                    <a:p>
                      <a:pPr algn="l" fontAlgn="ctr"/>
                      <a:r>
                        <a:rPr lang="en-US" sz="2000" b="1" u="none" strike="noStrike" dirty="0">
                          <a:effectLst/>
                          <a:latin typeface="Raleway Black" panose="020B0A03030101060003" pitchFamily="34" charset="0"/>
                          <a:cs typeface="Arial" panose="020B0604020202020204" pitchFamily="34" charset="0"/>
                        </a:rPr>
                        <a:t>BNSF Railway</a:t>
                      </a:r>
                      <a:endParaRPr lang="en-US" sz="2000" b="1" i="0" u="none" strike="noStrike" dirty="0">
                        <a:solidFill>
                          <a:srgbClr val="000000"/>
                        </a:solidFill>
                        <a:effectLst/>
                        <a:latin typeface="Raleway Black" panose="020B0A03030101060003" pitchFamily="34" charset="0"/>
                        <a:cs typeface="Arial" panose="020B0604020202020204" pitchFamily="34" charset="0"/>
                      </a:endParaRPr>
                    </a:p>
                  </a:txBody>
                  <a:tcPr marL="9525" marR="9525" marT="9525" marB="0" anchor="ctr">
                    <a:solidFill>
                      <a:schemeClr val="bg1"/>
                    </a:solidFill>
                  </a:tcPr>
                </a:tc>
                <a:tc>
                  <a:txBody>
                    <a:bodyPr/>
                    <a:lstStyle/>
                    <a:p>
                      <a:pPr algn="l" rtl="0" fontAlgn="ctr"/>
                      <a:r>
                        <a:rPr lang="en-US" sz="2000" u="none" strike="noStrike">
                          <a:effectLst/>
                          <a:latin typeface="Raleway" panose="020B0503030101060003" pitchFamily="34" charset="0"/>
                          <a:cs typeface="Arial" panose="020B0604020202020204" pitchFamily="34" charset="0"/>
                        </a:rPr>
                        <a:t>1-800-832-5452</a:t>
                      </a:r>
                      <a:endParaRPr lang="en-US" sz="2000" b="0" i="0" u="none" strike="noStrike">
                        <a:solidFill>
                          <a:srgbClr val="000000"/>
                        </a:solidFill>
                        <a:effectLst/>
                        <a:latin typeface="Raleway" panose="020B0503030101060003" pitchFamily="34" charset="0"/>
                        <a:cs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val="734095633"/>
                  </a:ext>
                </a:extLst>
              </a:tr>
              <a:tr h="507644">
                <a:tc>
                  <a:txBody>
                    <a:bodyPr/>
                    <a:lstStyle/>
                    <a:p>
                      <a:pPr marL="0" algn="l" defTabSz="914400" rtl="0" eaLnBrk="1" fontAlgn="ctr" latinLnBrk="0" hangingPunct="1"/>
                      <a:r>
                        <a:rPr lang="en-US" sz="2000" b="1" u="none" strike="noStrike" kern="1200" dirty="0">
                          <a:solidFill>
                            <a:schemeClr val="dk1"/>
                          </a:solidFill>
                          <a:effectLst/>
                          <a:latin typeface="Raleway Black" panose="020B0A03030101060003" pitchFamily="34" charset="0"/>
                          <a:ea typeface="+mn-ea"/>
                          <a:cs typeface="Arial" panose="020B0604020202020204" pitchFamily="34" charset="0"/>
                        </a:rPr>
                        <a:t>Canadian National </a:t>
                      </a:r>
                    </a:p>
                  </a:txBody>
                  <a:tcPr marL="9525" marR="9525" marT="9525" marB="0" anchor="ctr">
                    <a:solidFill>
                      <a:schemeClr val="bg1"/>
                    </a:solidFill>
                  </a:tcPr>
                </a:tc>
                <a:tc>
                  <a:txBody>
                    <a:bodyPr/>
                    <a:lstStyle/>
                    <a:p>
                      <a:pPr algn="l" rtl="0" fontAlgn="ctr"/>
                      <a:r>
                        <a:rPr lang="en-US" sz="2000" u="none" strike="noStrike">
                          <a:effectLst/>
                          <a:latin typeface="Raleway" panose="020B0503030101060003" pitchFamily="34" charset="0"/>
                          <a:cs typeface="Arial" panose="020B0604020202020204" pitchFamily="34" charset="0"/>
                        </a:rPr>
                        <a:t>1-800-465-9239</a:t>
                      </a:r>
                      <a:endParaRPr lang="en-US" sz="2000" b="0" i="0" u="none" strike="noStrike">
                        <a:solidFill>
                          <a:srgbClr val="000000"/>
                        </a:solidFill>
                        <a:effectLst/>
                        <a:latin typeface="Raleway" panose="020B0503030101060003" pitchFamily="34" charset="0"/>
                        <a:cs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val="3507280990"/>
                  </a:ext>
                </a:extLst>
              </a:tr>
              <a:tr h="507644">
                <a:tc>
                  <a:txBody>
                    <a:bodyPr/>
                    <a:lstStyle/>
                    <a:p>
                      <a:pPr marL="0" algn="l" defTabSz="914400" rtl="0" eaLnBrk="1" fontAlgn="ctr" latinLnBrk="0" hangingPunct="1"/>
                      <a:r>
                        <a:rPr lang="en-US" sz="2000" b="1" u="none" strike="noStrike" kern="1200" dirty="0">
                          <a:solidFill>
                            <a:schemeClr val="dk1"/>
                          </a:solidFill>
                          <a:effectLst/>
                          <a:latin typeface="Raleway Black" panose="020B0A03030101060003" pitchFamily="34" charset="0"/>
                          <a:ea typeface="+mn-ea"/>
                          <a:cs typeface="Arial" panose="020B0604020202020204" pitchFamily="34" charset="0"/>
                        </a:rPr>
                        <a:t>Canadian Pacific </a:t>
                      </a:r>
                    </a:p>
                  </a:txBody>
                  <a:tcPr marL="9525" marR="9525" marT="9525" marB="0" anchor="ctr">
                    <a:solidFill>
                      <a:schemeClr val="bg1"/>
                    </a:solidFill>
                  </a:tcPr>
                </a:tc>
                <a:tc>
                  <a:txBody>
                    <a:bodyPr/>
                    <a:lstStyle/>
                    <a:p>
                      <a:pPr algn="l" rtl="0" fontAlgn="ctr"/>
                      <a:r>
                        <a:rPr lang="en-US" sz="2000" u="none" strike="noStrike" dirty="0">
                          <a:effectLst/>
                          <a:latin typeface="Raleway" panose="020B0503030101060003" pitchFamily="34" charset="0"/>
                          <a:cs typeface="Arial" panose="020B0604020202020204" pitchFamily="34" charset="0"/>
                        </a:rPr>
                        <a:t>1-800-716-9132</a:t>
                      </a:r>
                      <a:endParaRPr lang="en-US" sz="2000" b="0" i="0" u="none" strike="noStrike" dirty="0">
                        <a:solidFill>
                          <a:srgbClr val="000000"/>
                        </a:solidFill>
                        <a:effectLst/>
                        <a:latin typeface="Raleway" panose="020B0503030101060003" pitchFamily="34" charset="0"/>
                        <a:cs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val="2013647959"/>
                  </a:ext>
                </a:extLst>
              </a:tr>
              <a:tr h="507644">
                <a:tc>
                  <a:txBody>
                    <a:bodyPr/>
                    <a:lstStyle/>
                    <a:p>
                      <a:pPr marL="0" algn="l" defTabSz="914400" rtl="0" eaLnBrk="1" fontAlgn="ctr" latinLnBrk="0" hangingPunct="1"/>
                      <a:r>
                        <a:rPr lang="en-US" sz="2000" b="1" u="none" strike="noStrike" kern="1200" dirty="0">
                          <a:solidFill>
                            <a:schemeClr val="dk1"/>
                          </a:solidFill>
                          <a:effectLst/>
                          <a:latin typeface="Raleway Black" panose="020B0A03030101060003" pitchFamily="34" charset="0"/>
                          <a:ea typeface="+mn-ea"/>
                          <a:cs typeface="Arial" panose="020B0604020202020204" pitchFamily="34" charset="0"/>
                        </a:rPr>
                        <a:t>CSX Transportation</a:t>
                      </a:r>
                    </a:p>
                  </a:txBody>
                  <a:tcPr marL="9525" marR="9525" marT="9525" marB="0" anchor="ctr">
                    <a:solidFill>
                      <a:schemeClr val="bg1"/>
                    </a:solidFill>
                  </a:tcPr>
                </a:tc>
                <a:tc>
                  <a:txBody>
                    <a:bodyPr/>
                    <a:lstStyle/>
                    <a:p>
                      <a:pPr algn="l" rtl="0" fontAlgn="ctr"/>
                      <a:r>
                        <a:rPr lang="en-US" sz="2000" u="none" strike="noStrike">
                          <a:effectLst/>
                          <a:latin typeface="Raleway" panose="020B0503030101060003" pitchFamily="34" charset="0"/>
                          <a:cs typeface="Arial" panose="020B0604020202020204" pitchFamily="34" charset="0"/>
                        </a:rPr>
                        <a:t>1-800-232-0144</a:t>
                      </a:r>
                      <a:endParaRPr lang="en-US" sz="2000" b="0" i="0" u="none" strike="noStrike">
                        <a:solidFill>
                          <a:srgbClr val="000000"/>
                        </a:solidFill>
                        <a:effectLst/>
                        <a:latin typeface="Raleway" panose="020B0503030101060003" pitchFamily="34" charset="0"/>
                        <a:cs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val="3020945700"/>
                  </a:ext>
                </a:extLst>
              </a:tr>
              <a:tr h="507644">
                <a:tc>
                  <a:txBody>
                    <a:bodyPr/>
                    <a:lstStyle/>
                    <a:p>
                      <a:pPr marL="0" algn="l" defTabSz="914400" rtl="0" eaLnBrk="1" fontAlgn="ctr" latinLnBrk="0" hangingPunct="1"/>
                      <a:r>
                        <a:rPr lang="en-US" sz="2000" b="1" u="none" strike="noStrike" kern="1200" dirty="0">
                          <a:solidFill>
                            <a:schemeClr val="dk1"/>
                          </a:solidFill>
                          <a:effectLst/>
                          <a:latin typeface="Raleway Black" panose="020B0A03030101060003" pitchFamily="34" charset="0"/>
                          <a:ea typeface="+mn-ea"/>
                          <a:cs typeface="Arial" panose="020B0604020202020204" pitchFamily="34" charset="0"/>
                        </a:rPr>
                        <a:t>Kansas City Southern </a:t>
                      </a:r>
                    </a:p>
                  </a:txBody>
                  <a:tcPr marL="9525" marR="9525" marT="9525" marB="0" anchor="ctr">
                    <a:solidFill>
                      <a:schemeClr val="bg1"/>
                    </a:solidFill>
                  </a:tcPr>
                </a:tc>
                <a:tc>
                  <a:txBody>
                    <a:bodyPr/>
                    <a:lstStyle/>
                    <a:p>
                      <a:pPr algn="l" rtl="0" fontAlgn="ctr"/>
                      <a:r>
                        <a:rPr lang="en-US" sz="2000" u="none" strike="noStrike">
                          <a:effectLst/>
                          <a:latin typeface="Raleway" panose="020B0503030101060003" pitchFamily="34" charset="0"/>
                          <a:cs typeface="Arial" panose="020B0604020202020204" pitchFamily="34" charset="0"/>
                        </a:rPr>
                        <a:t>1-800-892-6295</a:t>
                      </a:r>
                      <a:endParaRPr lang="en-US" sz="2000" b="0" i="0" u="none" strike="noStrike">
                        <a:solidFill>
                          <a:srgbClr val="000000"/>
                        </a:solidFill>
                        <a:effectLst/>
                        <a:latin typeface="Raleway" panose="020B0503030101060003" pitchFamily="34" charset="0"/>
                        <a:cs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val="1525427081"/>
                  </a:ext>
                </a:extLst>
              </a:tr>
              <a:tr h="507644">
                <a:tc>
                  <a:txBody>
                    <a:bodyPr/>
                    <a:lstStyle/>
                    <a:p>
                      <a:pPr marL="0" algn="l" defTabSz="914400" rtl="0" eaLnBrk="1" fontAlgn="ctr" latinLnBrk="0" hangingPunct="1"/>
                      <a:r>
                        <a:rPr lang="en-US" sz="2000" b="1" u="none" strike="noStrike" kern="1200" dirty="0">
                          <a:solidFill>
                            <a:schemeClr val="dk1"/>
                          </a:solidFill>
                          <a:effectLst/>
                          <a:latin typeface="Raleway Black" panose="020B0A03030101060003" pitchFamily="34" charset="0"/>
                          <a:ea typeface="+mn-ea"/>
                          <a:cs typeface="Arial" panose="020B0604020202020204" pitchFamily="34" charset="0"/>
                        </a:rPr>
                        <a:t>Norfolk Southern </a:t>
                      </a:r>
                    </a:p>
                  </a:txBody>
                  <a:tcPr marL="9525" marR="9525" marT="9525" marB="0" anchor="ctr">
                    <a:solidFill>
                      <a:schemeClr val="bg1"/>
                    </a:solidFill>
                  </a:tcPr>
                </a:tc>
                <a:tc>
                  <a:txBody>
                    <a:bodyPr/>
                    <a:lstStyle/>
                    <a:p>
                      <a:pPr algn="l" rtl="0" fontAlgn="ctr"/>
                      <a:r>
                        <a:rPr lang="en-US" sz="2000" u="none" strike="noStrike" dirty="0">
                          <a:effectLst/>
                          <a:latin typeface="Raleway" panose="020B0503030101060003" pitchFamily="34" charset="0"/>
                          <a:cs typeface="Arial" panose="020B0604020202020204" pitchFamily="34" charset="0"/>
                        </a:rPr>
                        <a:t>1-800-453-2530</a:t>
                      </a:r>
                      <a:endParaRPr lang="en-US" sz="2000" b="0" i="0" u="none" strike="noStrike" dirty="0">
                        <a:solidFill>
                          <a:srgbClr val="000000"/>
                        </a:solidFill>
                        <a:effectLst/>
                        <a:latin typeface="Raleway" panose="020B0503030101060003" pitchFamily="34" charset="0"/>
                        <a:cs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val="2558900906"/>
                  </a:ext>
                </a:extLst>
              </a:tr>
              <a:tr h="507644">
                <a:tc>
                  <a:txBody>
                    <a:bodyPr/>
                    <a:lstStyle/>
                    <a:p>
                      <a:pPr marL="0" algn="l" defTabSz="914400" rtl="0" eaLnBrk="1" fontAlgn="ctr" latinLnBrk="0" hangingPunct="1"/>
                      <a:r>
                        <a:rPr lang="en-US" sz="2000" b="1" u="none" strike="noStrike" kern="1200" dirty="0">
                          <a:solidFill>
                            <a:schemeClr val="dk1"/>
                          </a:solidFill>
                          <a:effectLst/>
                          <a:latin typeface="Raleway Black" panose="020B0A03030101060003" pitchFamily="34" charset="0"/>
                          <a:ea typeface="+mn-ea"/>
                          <a:cs typeface="Arial" panose="020B0604020202020204" pitchFamily="34" charset="0"/>
                        </a:rPr>
                        <a:t>Union Pacific </a:t>
                      </a:r>
                    </a:p>
                  </a:txBody>
                  <a:tcPr marL="9525" marR="9525" marT="9525" marB="0" anchor="ctr">
                    <a:solidFill>
                      <a:schemeClr val="bg1"/>
                    </a:solidFill>
                  </a:tcPr>
                </a:tc>
                <a:tc>
                  <a:txBody>
                    <a:bodyPr/>
                    <a:lstStyle/>
                    <a:p>
                      <a:pPr algn="l" rtl="0" fontAlgn="ctr"/>
                      <a:r>
                        <a:rPr lang="en-US" sz="2000" u="none" strike="noStrike" dirty="0">
                          <a:effectLst/>
                          <a:latin typeface="Raleway" panose="020B0503030101060003" pitchFamily="34" charset="0"/>
                          <a:cs typeface="Arial" panose="020B0604020202020204" pitchFamily="34" charset="0"/>
                        </a:rPr>
                        <a:t>1-888-877-7267</a:t>
                      </a:r>
                      <a:endParaRPr lang="en-US" sz="2000" b="0" i="0" u="none" strike="noStrike" dirty="0">
                        <a:solidFill>
                          <a:srgbClr val="000000"/>
                        </a:solidFill>
                        <a:effectLst/>
                        <a:latin typeface="Raleway" panose="020B0503030101060003" pitchFamily="34" charset="0"/>
                        <a:cs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val="2693316474"/>
                  </a:ext>
                </a:extLst>
              </a:tr>
            </a:tbl>
          </a:graphicData>
        </a:graphic>
      </p:graphicFrame>
      <p:sp>
        <p:nvSpPr>
          <p:cNvPr id="2" name="Title 1">
            <a:extLst>
              <a:ext uri="{FF2B5EF4-FFF2-40B4-BE49-F238E27FC236}">
                <a16:creationId xmlns:a16="http://schemas.microsoft.com/office/drawing/2014/main" id="{1C1D954D-8C78-F63D-49B3-807C45D064F3}"/>
              </a:ext>
            </a:extLst>
          </p:cNvPr>
          <p:cNvSpPr>
            <a:spLocks noGrp="1"/>
          </p:cNvSpPr>
          <p:nvPr>
            <p:ph type="title"/>
          </p:nvPr>
        </p:nvSpPr>
        <p:spPr/>
        <p:txBody>
          <a:bodyPr/>
          <a:lstStyle/>
          <a:p>
            <a:r>
              <a:rPr lang="en-US" dirty="0"/>
              <a:t>CLASS I EMERGENCY NUMBERS</a:t>
            </a:r>
          </a:p>
        </p:txBody>
      </p:sp>
      <p:sp>
        <p:nvSpPr>
          <p:cNvPr id="3" name="Slide Number Placeholder 2">
            <a:extLst>
              <a:ext uri="{FF2B5EF4-FFF2-40B4-BE49-F238E27FC236}">
                <a16:creationId xmlns:a16="http://schemas.microsoft.com/office/drawing/2014/main" id="{88BD6EFC-6188-559F-9112-14032C94F2CB}"/>
              </a:ext>
            </a:extLst>
          </p:cNvPr>
          <p:cNvSpPr>
            <a:spLocks noGrp="1"/>
          </p:cNvSpPr>
          <p:nvPr>
            <p:ph type="sldNum" sz="quarter" idx="12"/>
          </p:nvPr>
        </p:nvSpPr>
        <p:spPr/>
        <p:txBody>
          <a:bodyPr/>
          <a:lstStyle/>
          <a:p>
            <a:fld id="{2C6A56D9-1B21-401B-AC38-9FCF4A1F5F8C}" type="slidenum">
              <a:rPr lang="en-US" smtClean="0"/>
              <a:t>17</a:t>
            </a:fld>
            <a:endParaRPr lang="en-US"/>
          </a:p>
        </p:txBody>
      </p:sp>
    </p:spTree>
    <p:extLst>
      <p:ext uri="{BB962C8B-B14F-4D97-AF65-F5344CB8AC3E}">
        <p14:creationId xmlns:p14="http://schemas.microsoft.com/office/powerpoint/2010/main" val="222442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5536" y="1536682"/>
            <a:ext cx="7612476" cy="4031873"/>
          </a:xfrm>
          <a:prstGeom prst="rect">
            <a:avLst/>
          </a:prstGeom>
        </p:spPr>
        <p:txBody>
          <a:bodyPr wrap="square">
            <a:spAutoFit/>
          </a:bodyPr>
          <a:lstStyle/>
          <a:p>
            <a:pPr marL="285750" indent="-285750">
              <a:buFont typeface="Arial" panose="020B0604020202020204" pitchFamily="34" charset="0"/>
              <a:buChar char="•"/>
            </a:pPr>
            <a:r>
              <a:rPr lang="en-US" sz="1600" dirty="0">
                <a:latin typeface="Raleway" panose="020B0503030101060003" pitchFamily="34" charset="0"/>
                <a:cs typeface="Arial" panose="020B0604020202020204" pitchFamily="34" charset="0"/>
              </a:rPr>
              <a:t>The </a:t>
            </a:r>
            <a:r>
              <a:rPr lang="en-US" sz="1600" b="1" dirty="0">
                <a:latin typeface="Raleway" panose="020B0503030101060003" pitchFamily="34" charset="0"/>
                <a:cs typeface="Arial" panose="020B0604020202020204" pitchFamily="34" charset="0"/>
              </a:rPr>
              <a:t>Train Details </a:t>
            </a:r>
            <a:r>
              <a:rPr lang="en-US" sz="1600" dirty="0">
                <a:latin typeface="Raleway" panose="020B0503030101060003" pitchFamily="34" charset="0"/>
                <a:cs typeface="Arial" panose="020B0604020202020204" pitchFamily="34" charset="0"/>
              </a:rPr>
              <a:t>screen displays the contents of the railcar associated with the entered equipment ID and allows you to scroll through a list showing the equipment IDs of each railcar in the consist. The Train Details screen also shows whether the railcar is loaded, empty, or contains residue. You can filter by All Cars, Hazardous Cars or Non-Hazardous Cars only.</a:t>
            </a:r>
          </a:p>
          <a:p>
            <a:endParaRPr lang="en-US" sz="1600" dirty="0">
              <a:latin typeface="Raleway" panose="020B0503030101060003" pitchFamily="34" charset="0"/>
              <a:cs typeface="Arial" panose="020B0604020202020204" pitchFamily="34" charset="0"/>
            </a:endParaRPr>
          </a:p>
          <a:p>
            <a:pPr marL="285750" indent="-285750">
              <a:buFont typeface="Arial" panose="020B0604020202020204" pitchFamily="34" charset="0"/>
              <a:buChar char="•"/>
            </a:pPr>
            <a:r>
              <a:rPr lang="en-US" sz="1600" dirty="0">
                <a:latin typeface="Raleway" panose="020B0503030101060003" pitchFamily="34" charset="0"/>
                <a:cs typeface="Arial" panose="020B0604020202020204" pitchFamily="34" charset="0"/>
              </a:rPr>
              <a:t>If the </a:t>
            </a:r>
            <a:r>
              <a:rPr lang="en-US" sz="1600" b="1" dirty="0">
                <a:latin typeface="Raleway" panose="020B0503030101060003" pitchFamily="34" charset="0"/>
                <a:cs typeface="Arial" panose="020B0604020202020204" pitchFamily="34" charset="0"/>
              </a:rPr>
              <a:t>Equipment ID </a:t>
            </a:r>
            <a:r>
              <a:rPr lang="en-US" sz="1600" dirty="0">
                <a:latin typeface="Raleway" panose="020B0503030101060003" pitchFamily="34" charset="0"/>
                <a:cs typeface="Arial" panose="020B0604020202020204" pitchFamily="34" charset="0"/>
              </a:rPr>
              <a:t>is </a:t>
            </a:r>
            <a:r>
              <a:rPr lang="en-US" sz="1600" b="1" dirty="0">
                <a:solidFill>
                  <a:srgbClr val="C00000"/>
                </a:solidFill>
                <a:latin typeface="Raleway" panose="020B0503030101060003" pitchFamily="34" charset="0"/>
                <a:cs typeface="Arial" panose="020B0604020202020204" pitchFamily="34" charset="0"/>
              </a:rPr>
              <a:t>red</a:t>
            </a:r>
            <a:r>
              <a:rPr lang="en-US" sz="1600" dirty="0">
                <a:latin typeface="Raleway" panose="020B0503030101060003" pitchFamily="34" charset="0"/>
                <a:cs typeface="Arial" panose="020B0604020202020204" pitchFamily="34" charset="0"/>
              </a:rPr>
              <a:t>, the railcar contains hazmat or hazardous residue.</a:t>
            </a:r>
          </a:p>
          <a:p>
            <a:pPr marL="285750" indent="-285750">
              <a:buFont typeface="Arial" panose="020B0604020202020204" pitchFamily="34" charset="0"/>
              <a:buChar char="•"/>
            </a:pPr>
            <a:endParaRPr lang="en-US" sz="1600" dirty="0">
              <a:latin typeface="Raleway" panose="020B0503030101060003" pitchFamily="34" charset="0"/>
              <a:cs typeface="Arial" panose="020B0604020202020204" pitchFamily="34" charset="0"/>
            </a:endParaRPr>
          </a:p>
          <a:p>
            <a:pPr marL="285750" indent="-285750">
              <a:buFont typeface="Arial" panose="020B0604020202020204" pitchFamily="34" charset="0"/>
              <a:buChar char="•"/>
            </a:pPr>
            <a:r>
              <a:rPr lang="en-US" sz="1600" b="1" dirty="0">
                <a:latin typeface="Raleway" panose="020B0503030101060003" pitchFamily="34" charset="0"/>
                <a:cs typeface="Arial" panose="020B0604020202020204" pitchFamily="34" charset="0"/>
              </a:rPr>
              <a:t>Consist Lookup </a:t>
            </a:r>
            <a:r>
              <a:rPr lang="en-US" sz="1600" dirty="0">
                <a:latin typeface="Raleway" panose="020B0503030101060003" pitchFamily="34" charset="0"/>
                <a:cs typeface="Arial" panose="020B0604020202020204" pitchFamily="34" charset="0"/>
              </a:rPr>
              <a:t>is generally restricted to Department Chiefs, Directors, Chief Officers, Company Officers, and designees of the Chief such as firefighters in charge of a hazmat team (exceptions may apply due to regional differences).</a:t>
            </a:r>
          </a:p>
          <a:p>
            <a:endParaRPr lang="en-US" sz="1600" dirty="0">
              <a:latin typeface="Raleway" panose="020B0503030101060003" pitchFamily="34" charset="0"/>
              <a:cs typeface="Arial" panose="020B0604020202020204" pitchFamily="34" charset="0"/>
            </a:endParaRPr>
          </a:p>
          <a:p>
            <a:pPr marL="285750" indent="-285750">
              <a:buFont typeface="Arial" panose="020B0604020202020204" pitchFamily="34" charset="0"/>
              <a:buChar char="•"/>
            </a:pPr>
            <a:r>
              <a:rPr lang="en-US" sz="1600" dirty="0">
                <a:latin typeface="Raleway" panose="020B0503030101060003" pitchFamily="34" charset="0"/>
                <a:cs typeface="Arial" panose="020B0604020202020204" pitchFamily="34" charset="0"/>
              </a:rPr>
              <a:t>If you have permissions for the consist lookup functionality, a </a:t>
            </a:r>
            <a:r>
              <a:rPr lang="en-US" sz="1600" b="1" dirty="0">
                <a:solidFill>
                  <a:schemeClr val="accent5">
                    <a:lumMod val="75000"/>
                  </a:schemeClr>
                </a:solidFill>
                <a:latin typeface="Raleway" panose="020B0503030101060003" pitchFamily="34" charset="0"/>
                <a:cs typeface="Arial" panose="020B0604020202020204" pitchFamily="34" charset="0"/>
              </a:rPr>
              <a:t>blue</a:t>
            </a:r>
            <a:r>
              <a:rPr lang="en-US" sz="1600" dirty="0">
                <a:latin typeface="Raleway" panose="020B0503030101060003" pitchFamily="34" charset="0"/>
                <a:cs typeface="Arial" panose="020B0604020202020204" pitchFamily="34" charset="0"/>
              </a:rPr>
              <a:t> </a:t>
            </a:r>
            <a:r>
              <a:rPr lang="en-US" sz="1600" b="1" dirty="0">
                <a:latin typeface="Raleway" panose="020B0503030101060003" pitchFamily="34" charset="0"/>
                <a:cs typeface="Arial" panose="020B0604020202020204" pitchFamily="34" charset="0"/>
              </a:rPr>
              <a:t>View Train </a:t>
            </a:r>
            <a:r>
              <a:rPr lang="en-US" sz="1600" dirty="0">
                <a:latin typeface="Raleway" panose="020B0503030101060003" pitchFamily="34" charset="0"/>
                <a:cs typeface="Arial" panose="020B0604020202020204" pitchFamily="34" charset="0"/>
              </a:rPr>
              <a:t>link appears when you look up railcar contents. It may take 15 seconds or more for the View Train link to appear. </a:t>
            </a:r>
          </a:p>
        </p:txBody>
      </p:sp>
      <p:sp>
        <p:nvSpPr>
          <p:cNvPr id="6" name="Title 5">
            <a:extLst>
              <a:ext uri="{FF2B5EF4-FFF2-40B4-BE49-F238E27FC236}">
                <a16:creationId xmlns:a16="http://schemas.microsoft.com/office/drawing/2014/main" id="{5B10EC92-2803-F13A-7FC7-C3C7F8B90F2A}"/>
              </a:ext>
            </a:extLst>
          </p:cNvPr>
          <p:cNvSpPr>
            <a:spLocks noGrp="1"/>
          </p:cNvSpPr>
          <p:nvPr>
            <p:ph type="title"/>
          </p:nvPr>
        </p:nvSpPr>
        <p:spPr>
          <a:xfrm>
            <a:off x="838199" y="365125"/>
            <a:ext cx="6642463" cy="557901"/>
          </a:xfrm>
        </p:spPr>
        <p:txBody>
          <a:bodyPr>
            <a:normAutofit/>
          </a:bodyPr>
          <a:lstStyle/>
          <a:p>
            <a:r>
              <a:rPr lang="en-US" dirty="0"/>
              <a:t>VIEW TRAIN QUERY</a:t>
            </a:r>
          </a:p>
        </p:txBody>
      </p:sp>
      <p:pic>
        <p:nvPicPr>
          <p:cNvPr id="8" name="Picture 2">
            <a:extLst>
              <a:ext uri="{FF2B5EF4-FFF2-40B4-BE49-F238E27FC236}">
                <a16:creationId xmlns:a16="http://schemas.microsoft.com/office/drawing/2014/main" id="{0E828AA3-3C13-728B-FBBE-70739CB1C3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3121" y="320850"/>
            <a:ext cx="2029282" cy="2900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a:extLst>
              <a:ext uri="{FF2B5EF4-FFF2-40B4-BE49-F238E27FC236}">
                <a16:creationId xmlns:a16="http://schemas.microsoft.com/office/drawing/2014/main" id="{D5B8E464-FE16-2C60-BD5F-CBFF6DDFB6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5280" y="1801912"/>
            <a:ext cx="2031109" cy="2900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a:extLst>
              <a:ext uri="{FF2B5EF4-FFF2-40B4-BE49-F238E27FC236}">
                <a16:creationId xmlns:a16="http://schemas.microsoft.com/office/drawing/2014/main" id="{021B151F-8152-22E8-0C64-F6216D4CAC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8012" y="3594392"/>
            <a:ext cx="2037190" cy="2900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a:extLst>
              <a:ext uri="{FF2B5EF4-FFF2-40B4-BE49-F238E27FC236}">
                <a16:creationId xmlns:a16="http://schemas.microsoft.com/office/drawing/2014/main" id="{3EBD6E7F-C925-A6B1-FA13-23F8218E745B}"/>
              </a:ext>
            </a:extLst>
          </p:cNvPr>
          <p:cNvSpPr/>
          <p:nvPr/>
        </p:nvSpPr>
        <p:spPr>
          <a:xfrm>
            <a:off x="2676815" y="5846544"/>
            <a:ext cx="5065106" cy="646331"/>
          </a:xfrm>
          <a:prstGeom prst="rect">
            <a:avLst/>
          </a:prstGeom>
          <a:solidFill>
            <a:srgbClr val="FDE601"/>
          </a:solidFill>
        </p:spPr>
        <p:txBody>
          <a:bodyPr wrap="square">
            <a:spAutoFit/>
          </a:bodyPr>
          <a:lstStyle/>
          <a:p>
            <a:r>
              <a:rPr lang="en-US" sz="1200" b="1" dirty="0">
                <a:latin typeface="Raleway Black" panose="020B0A03030101060003" pitchFamily="34" charset="0"/>
                <a:cs typeface="Arial" panose="020B0604020202020204" pitchFamily="34" charset="0"/>
              </a:rPr>
              <a:t>Important</a:t>
            </a:r>
            <a:r>
              <a:rPr lang="en-US" sz="1200" dirty="0">
                <a:latin typeface="Raleway Black" panose="020B0A03030101060003" pitchFamily="34" charset="0"/>
                <a:cs typeface="Arial" panose="020B0604020202020204" pitchFamily="34" charset="0"/>
              </a:rPr>
              <a:t>: </a:t>
            </a:r>
            <a:r>
              <a:rPr lang="en-US" sz="1200" dirty="0">
                <a:latin typeface="Raleway" panose="020B0503030101060003" pitchFamily="34" charset="0"/>
                <a:cs typeface="Arial" panose="020B0604020202020204" pitchFamily="34" charset="0"/>
              </a:rPr>
              <a:t>The sequencing of the cars in the application may not match the sequencing of the cars on the paper consist, which is the compliance document and takes precedence in any discrepancy. </a:t>
            </a:r>
          </a:p>
        </p:txBody>
      </p:sp>
      <p:sp>
        <p:nvSpPr>
          <p:cNvPr id="12" name="Slide Number Placeholder 11">
            <a:extLst>
              <a:ext uri="{FF2B5EF4-FFF2-40B4-BE49-F238E27FC236}">
                <a16:creationId xmlns:a16="http://schemas.microsoft.com/office/drawing/2014/main" id="{ACDAA874-4A34-ACCA-6E7A-97B7E5001A54}"/>
              </a:ext>
            </a:extLst>
          </p:cNvPr>
          <p:cNvSpPr>
            <a:spLocks noGrp="1"/>
          </p:cNvSpPr>
          <p:nvPr>
            <p:ph type="sldNum" sz="quarter" idx="12"/>
          </p:nvPr>
        </p:nvSpPr>
        <p:spPr/>
        <p:txBody>
          <a:bodyPr/>
          <a:lstStyle/>
          <a:p>
            <a:fld id="{2C6A56D9-1B21-401B-AC38-9FCF4A1F5F8C}" type="slidenum">
              <a:rPr lang="en-US" smtClean="0"/>
              <a:t>18</a:t>
            </a:fld>
            <a:endParaRPr lang="en-US"/>
          </a:p>
        </p:txBody>
      </p:sp>
    </p:spTree>
    <p:extLst>
      <p:ext uri="{BB962C8B-B14F-4D97-AF65-F5344CB8AC3E}">
        <p14:creationId xmlns:p14="http://schemas.microsoft.com/office/powerpoint/2010/main" val="1926451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B62902-EF20-AF8E-F908-A29DF7788F9E}"/>
              </a:ext>
            </a:extLst>
          </p:cNvPr>
          <p:cNvPicPr>
            <a:picLocks noChangeAspect="1"/>
          </p:cNvPicPr>
          <p:nvPr/>
        </p:nvPicPr>
        <p:blipFill>
          <a:blip r:embed="rId2"/>
          <a:stretch>
            <a:fillRect/>
          </a:stretch>
        </p:blipFill>
        <p:spPr>
          <a:xfrm>
            <a:off x="3381375" y="814387"/>
            <a:ext cx="5429250" cy="5229225"/>
          </a:xfrm>
          <a:prstGeom prst="rect">
            <a:avLst/>
          </a:prstGeom>
        </p:spPr>
      </p:pic>
      <p:pic>
        <p:nvPicPr>
          <p:cNvPr id="7" name="Picture 6" descr="A picture containing icon&#10;&#10;Description automatically generated">
            <a:extLst>
              <a:ext uri="{FF2B5EF4-FFF2-40B4-BE49-F238E27FC236}">
                <a16:creationId xmlns:a16="http://schemas.microsoft.com/office/drawing/2014/main" id="{203713E7-F706-50B4-1DD0-BDABC23AE5B7}"/>
              </a:ext>
            </a:extLst>
          </p:cNvPr>
          <p:cNvPicPr>
            <a:picLocks noChangeAspect="1"/>
          </p:cNvPicPr>
          <p:nvPr/>
        </p:nvPicPr>
        <p:blipFill rotWithShape="1">
          <a:blip r:embed="rId3">
            <a:extLst>
              <a:ext uri="{28A0092B-C50C-407E-A947-70E740481C1C}">
                <a14:useLocalDpi xmlns:a14="http://schemas.microsoft.com/office/drawing/2010/main" val="0"/>
              </a:ext>
            </a:extLst>
          </a:blip>
          <a:srcRect t="31149" b="31450"/>
          <a:stretch/>
        </p:blipFill>
        <p:spPr>
          <a:xfrm>
            <a:off x="148046" y="156755"/>
            <a:ext cx="3977575" cy="1149531"/>
          </a:xfrm>
          <a:prstGeom prst="rect">
            <a:avLst/>
          </a:prstGeom>
        </p:spPr>
      </p:pic>
    </p:spTree>
    <p:extLst>
      <p:ext uri="{BB962C8B-B14F-4D97-AF65-F5344CB8AC3E}">
        <p14:creationId xmlns:p14="http://schemas.microsoft.com/office/powerpoint/2010/main" val="1260136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BDC8EF-EA81-983A-987A-D51A46433817}"/>
              </a:ext>
            </a:extLst>
          </p:cNvPr>
          <p:cNvPicPr>
            <a:picLocks noChangeAspect="1"/>
          </p:cNvPicPr>
          <p:nvPr/>
        </p:nvPicPr>
        <p:blipFill>
          <a:blip r:embed="rId2"/>
          <a:stretch>
            <a:fillRect/>
          </a:stretch>
        </p:blipFill>
        <p:spPr>
          <a:xfrm>
            <a:off x="3341048" y="794247"/>
            <a:ext cx="5509903" cy="5269506"/>
          </a:xfrm>
          <a:prstGeom prst="rect">
            <a:avLst/>
          </a:prstGeom>
        </p:spPr>
      </p:pic>
      <p:pic>
        <p:nvPicPr>
          <p:cNvPr id="3" name="Picture 2" descr="A picture containing icon&#10;&#10;Description automatically generated">
            <a:extLst>
              <a:ext uri="{FF2B5EF4-FFF2-40B4-BE49-F238E27FC236}">
                <a16:creationId xmlns:a16="http://schemas.microsoft.com/office/drawing/2014/main" id="{52309D30-D7CC-F840-820A-414B1E0B82F6}"/>
              </a:ext>
            </a:extLst>
          </p:cNvPr>
          <p:cNvPicPr>
            <a:picLocks noChangeAspect="1"/>
          </p:cNvPicPr>
          <p:nvPr/>
        </p:nvPicPr>
        <p:blipFill rotWithShape="1">
          <a:blip r:embed="rId3">
            <a:extLst>
              <a:ext uri="{28A0092B-C50C-407E-A947-70E740481C1C}">
                <a14:useLocalDpi xmlns:a14="http://schemas.microsoft.com/office/drawing/2010/main" val="0"/>
              </a:ext>
            </a:extLst>
          </a:blip>
          <a:srcRect t="31149" b="31450"/>
          <a:stretch/>
        </p:blipFill>
        <p:spPr>
          <a:xfrm>
            <a:off x="148046" y="156755"/>
            <a:ext cx="3977575" cy="1149531"/>
          </a:xfrm>
          <a:prstGeom prst="rect">
            <a:avLst/>
          </a:prstGeom>
        </p:spPr>
      </p:pic>
    </p:spTree>
    <p:extLst>
      <p:ext uri="{BB962C8B-B14F-4D97-AF65-F5344CB8AC3E}">
        <p14:creationId xmlns:p14="http://schemas.microsoft.com/office/powerpoint/2010/main" val="3628912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INSTALL</a:t>
            </a:r>
          </a:p>
        </p:txBody>
      </p:sp>
      <p:sp>
        <p:nvSpPr>
          <p:cNvPr id="5" name="Content Placeholder 4">
            <a:extLst>
              <a:ext uri="{FF2B5EF4-FFF2-40B4-BE49-F238E27FC236}">
                <a16:creationId xmlns:a16="http://schemas.microsoft.com/office/drawing/2014/main" id="{7695A19B-924B-1D31-DBDE-CF1A9E35D497}"/>
              </a:ext>
            </a:extLst>
          </p:cNvPr>
          <p:cNvSpPr>
            <a:spLocks noGrp="1"/>
          </p:cNvSpPr>
          <p:nvPr>
            <p:ph idx="1"/>
          </p:nvPr>
        </p:nvSpPr>
        <p:spPr>
          <a:xfrm>
            <a:off x="838200" y="2158739"/>
            <a:ext cx="10515600" cy="2746636"/>
          </a:xfrm>
        </p:spPr>
        <p:txBody>
          <a:bodyPr>
            <a:normAutofit/>
          </a:bodyPr>
          <a:lstStyle/>
          <a:p>
            <a:pPr marL="457200" indent="-457200">
              <a:buAutoNum type="arabicPeriod"/>
            </a:pPr>
            <a:r>
              <a:rPr lang="en-US" sz="2000" b="0" dirty="0">
                <a:cs typeface="Arial" panose="020B0604020202020204" pitchFamily="34" charset="0"/>
              </a:rPr>
              <a:t>Download from either Google Play, Apple app Store or the Windows app store. </a:t>
            </a:r>
          </a:p>
          <a:p>
            <a:pPr marL="457200" indent="-457200">
              <a:buAutoNum type="arabicPeriod"/>
            </a:pPr>
            <a:endParaRPr lang="en-US" sz="2000" b="0" dirty="0">
              <a:cs typeface="Arial" panose="020B0604020202020204" pitchFamily="34" charset="0"/>
            </a:endParaRPr>
          </a:p>
          <a:p>
            <a:pPr marL="457200" indent="-457200">
              <a:buAutoNum type="arabicPeriod"/>
            </a:pPr>
            <a:r>
              <a:rPr lang="en-US" sz="2000" b="0" dirty="0">
                <a:cs typeface="Arial" panose="020B0604020202020204" pitchFamily="34" charset="0"/>
              </a:rPr>
              <a:t>Complete the registration process in the app on your device.</a:t>
            </a:r>
          </a:p>
          <a:p>
            <a:pPr marL="457200" indent="-457200">
              <a:buAutoNum type="arabicPeriod"/>
            </a:pPr>
            <a:endParaRPr lang="en-US" sz="2000" b="0" dirty="0">
              <a:cs typeface="Arial" panose="020B0604020202020204" pitchFamily="34" charset="0"/>
            </a:endParaRPr>
          </a:p>
          <a:p>
            <a:pPr marL="457200" indent="-457200">
              <a:buAutoNum type="arabicPeriod"/>
            </a:pPr>
            <a:r>
              <a:rPr lang="en-US" sz="2000" b="0" dirty="0">
                <a:cs typeface="Arial" panose="020B0604020202020204" pitchFamily="34" charset="0"/>
              </a:rPr>
              <a:t>You will receive an email notification once your registration has been approved. </a:t>
            </a:r>
          </a:p>
          <a:p>
            <a:pPr marL="457200" indent="-457200">
              <a:buAutoNum type="arabicPeriod"/>
            </a:pPr>
            <a:endParaRPr lang="en-US" sz="2000" b="0" dirty="0">
              <a:cs typeface="Arial" panose="020B0604020202020204" pitchFamily="34" charset="0"/>
            </a:endParaRPr>
          </a:p>
          <a:p>
            <a:pPr marL="457200" indent="-457200">
              <a:buAutoNum type="arabicPeriod"/>
            </a:pPr>
            <a:r>
              <a:rPr lang="en-US" sz="2000" b="0" dirty="0">
                <a:cs typeface="Arial" panose="020B0604020202020204" pitchFamily="34" charset="0"/>
              </a:rPr>
              <a:t>Once you have been approved to use the app, the app will become fully functional and ready for use.</a:t>
            </a:r>
          </a:p>
        </p:txBody>
      </p:sp>
      <p:pic>
        <p:nvPicPr>
          <p:cNvPr id="7" name="Picture 6">
            <a:extLst>
              <a:ext uri="{FF2B5EF4-FFF2-40B4-BE49-F238E27FC236}">
                <a16:creationId xmlns:a16="http://schemas.microsoft.com/office/drawing/2014/main" id="{1C502F8E-6833-5BF8-A940-0A93A011339D}"/>
              </a:ext>
            </a:extLst>
          </p:cNvPr>
          <p:cNvPicPr>
            <a:picLocks noChangeAspect="1"/>
          </p:cNvPicPr>
          <p:nvPr/>
        </p:nvPicPr>
        <p:blipFill>
          <a:blip r:embed="rId2"/>
          <a:stretch>
            <a:fillRect/>
          </a:stretch>
        </p:blipFill>
        <p:spPr>
          <a:xfrm>
            <a:off x="9159920" y="173958"/>
            <a:ext cx="2193880" cy="940234"/>
          </a:xfrm>
          <a:prstGeom prst="rect">
            <a:avLst/>
          </a:prstGeom>
        </p:spPr>
      </p:pic>
      <p:sp>
        <p:nvSpPr>
          <p:cNvPr id="8" name="Slide Number Placeholder 7">
            <a:extLst>
              <a:ext uri="{FF2B5EF4-FFF2-40B4-BE49-F238E27FC236}">
                <a16:creationId xmlns:a16="http://schemas.microsoft.com/office/drawing/2014/main" id="{BB2786C7-C562-1DDB-B73F-37E830027A5D}"/>
              </a:ext>
            </a:extLst>
          </p:cNvPr>
          <p:cNvSpPr>
            <a:spLocks noGrp="1"/>
          </p:cNvSpPr>
          <p:nvPr>
            <p:ph type="sldNum" sz="quarter" idx="12"/>
          </p:nvPr>
        </p:nvSpPr>
        <p:spPr/>
        <p:txBody>
          <a:bodyPr/>
          <a:lstStyle/>
          <a:p>
            <a:fld id="{2C6A56D9-1B21-401B-AC38-9FCF4A1F5F8C}" type="slidenum">
              <a:rPr lang="en-US" smtClean="0"/>
              <a:t>20</a:t>
            </a:fld>
            <a:endParaRPr lang="en-US"/>
          </a:p>
        </p:txBody>
      </p:sp>
    </p:spTree>
    <p:extLst>
      <p:ext uri="{BB962C8B-B14F-4D97-AF65-F5344CB8AC3E}">
        <p14:creationId xmlns:p14="http://schemas.microsoft.com/office/powerpoint/2010/main" val="2659058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QUESTIONS?</a:t>
            </a:r>
          </a:p>
        </p:txBody>
      </p:sp>
      <p:graphicFrame>
        <p:nvGraphicFramePr>
          <p:cNvPr id="17" name="Table 16"/>
          <p:cNvGraphicFramePr>
            <a:graphicFrameLocks noGrp="1"/>
          </p:cNvGraphicFramePr>
          <p:nvPr>
            <p:extLst>
              <p:ext uri="{D42A27DB-BD31-4B8C-83A1-F6EECF244321}">
                <p14:modId xmlns:p14="http://schemas.microsoft.com/office/powerpoint/2010/main" val="2065888877"/>
              </p:ext>
            </p:extLst>
          </p:nvPr>
        </p:nvGraphicFramePr>
        <p:xfrm>
          <a:off x="2542766" y="2086412"/>
          <a:ext cx="7323547" cy="2956275"/>
        </p:xfrm>
        <a:graphic>
          <a:graphicData uri="http://schemas.openxmlformats.org/drawingml/2006/table">
            <a:tbl>
              <a:tblPr>
                <a:tableStyleId>{5C22544A-7EE6-4342-B048-85BDC9FD1C3A}</a:tableStyleId>
              </a:tblPr>
              <a:tblGrid>
                <a:gridCol w="3013166">
                  <a:extLst>
                    <a:ext uri="{9D8B030D-6E8A-4147-A177-3AD203B41FA5}">
                      <a16:colId xmlns:a16="http://schemas.microsoft.com/office/drawing/2014/main" val="3855983373"/>
                    </a:ext>
                  </a:extLst>
                </a:gridCol>
                <a:gridCol w="4310381">
                  <a:extLst>
                    <a:ext uri="{9D8B030D-6E8A-4147-A177-3AD203B41FA5}">
                      <a16:colId xmlns:a16="http://schemas.microsoft.com/office/drawing/2014/main" val="4015786807"/>
                    </a:ext>
                  </a:extLst>
                </a:gridCol>
              </a:tblGrid>
              <a:tr h="422325">
                <a:tc>
                  <a:txBody>
                    <a:bodyPr/>
                    <a:lstStyle/>
                    <a:p>
                      <a:pPr algn="l" fontAlgn="ctr"/>
                      <a:r>
                        <a:rPr lang="en-US" sz="1800" b="1" u="none" strike="noStrike" dirty="0">
                          <a:effectLst/>
                          <a:latin typeface="Raleway Black" panose="020B0A03030101060003" pitchFamily="34" charset="0"/>
                          <a:cs typeface="Arial" panose="020B0604020202020204" pitchFamily="34" charset="0"/>
                        </a:rPr>
                        <a:t>BNSF Railway</a:t>
                      </a:r>
                      <a:endParaRPr lang="en-US" sz="1800" b="1" i="0" u="none" strike="noStrike" dirty="0">
                        <a:solidFill>
                          <a:srgbClr val="000000"/>
                        </a:solidFill>
                        <a:effectLst/>
                        <a:latin typeface="Raleway Black" panose="020B0A03030101060003"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800" u="none" strike="noStrike" dirty="0" err="1">
                          <a:solidFill>
                            <a:schemeClr val="tx1"/>
                          </a:solidFill>
                          <a:effectLst/>
                          <a:latin typeface="Raleway" panose="020B0503030101060003" pitchFamily="34" charset="0"/>
                          <a:cs typeface="Arial" panose="020B0604020202020204" pitchFamily="34" charset="0"/>
                        </a:rPr>
                        <a:t>HazmatCommunityTraining@BNSF.com</a:t>
                      </a:r>
                      <a:endParaRPr lang="en-US" sz="1800" b="0" i="0" u="none" strike="noStrike" dirty="0">
                        <a:solidFill>
                          <a:schemeClr val="tx1"/>
                        </a:solidFill>
                        <a:effectLst/>
                        <a:latin typeface="Raleway" panose="020B0503030101060003"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4443338"/>
                  </a:ext>
                </a:extLst>
              </a:tr>
              <a:tr h="422325">
                <a:tc>
                  <a:txBody>
                    <a:bodyPr/>
                    <a:lstStyle/>
                    <a:p>
                      <a:pPr algn="l" fontAlgn="ctr"/>
                      <a:r>
                        <a:rPr lang="en-US" sz="1800" b="1" u="none" strike="noStrike" dirty="0">
                          <a:effectLst/>
                          <a:latin typeface="Raleway Black" panose="020B0A03030101060003" pitchFamily="34" charset="0"/>
                          <a:cs typeface="Arial" panose="020B0604020202020204" pitchFamily="34" charset="0"/>
                        </a:rPr>
                        <a:t>Canadian National </a:t>
                      </a:r>
                      <a:endParaRPr lang="en-US" sz="1800" b="1" i="0" u="none" strike="noStrike" dirty="0">
                        <a:solidFill>
                          <a:srgbClr val="000000"/>
                        </a:solidFill>
                        <a:effectLst/>
                        <a:latin typeface="Raleway Black" panose="020B0A03030101060003"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800" u="none" strike="noStrike" dirty="0" err="1">
                          <a:solidFill>
                            <a:schemeClr val="tx1"/>
                          </a:solidFill>
                          <a:effectLst/>
                          <a:latin typeface="Raleway" panose="020B0503030101060003" pitchFamily="34" charset="0"/>
                          <a:cs typeface="Arial" panose="020B0604020202020204" pitchFamily="34" charset="0"/>
                        </a:rPr>
                        <a:t>askrail@cn.ca</a:t>
                      </a:r>
                      <a:endParaRPr lang="en-US" sz="1800" b="0" i="0" u="none" strike="noStrike" dirty="0">
                        <a:solidFill>
                          <a:schemeClr val="tx1"/>
                        </a:solidFill>
                        <a:effectLst/>
                        <a:latin typeface="Raleway" panose="020B0503030101060003"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08908370"/>
                  </a:ext>
                </a:extLst>
              </a:tr>
              <a:tr h="422325">
                <a:tc>
                  <a:txBody>
                    <a:bodyPr/>
                    <a:lstStyle/>
                    <a:p>
                      <a:pPr algn="l" fontAlgn="ctr"/>
                      <a:r>
                        <a:rPr lang="en-US" sz="1800" b="1" u="none" strike="noStrike" dirty="0">
                          <a:effectLst/>
                          <a:latin typeface="Raleway Black" panose="020B0A03030101060003" pitchFamily="34" charset="0"/>
                          <a:cs typeface="Arial" panose="020B0604020202020204" pitchFamily="34" charset="0"/>
                        </a:rPr>
                        <a:t>Canadian Pacific </a:t>
                      </a:r>
                      <a:endParaRPr lang="en-US" sz="1800" b="1" i="0" u="none" strike="noStrike" dirty="0">
                        <a:solidFill>
                          <a:srgbClr val="000000"/>
                        </a:solidFill>
                        <a:effectLst/>
                        <a:latin typeface="Raleway Black" panose="020B0A03030101060003"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800" u="none" strike="noStrike">
                          <a:solidFill>
                            <a:schemeClr val="tx1"/>
                          </a:solidFill>
                          <a:effectLst/>
                          <a:latin typeface="Raleway" panose="020B0503030101060003" pitchFamily="34" charset="0"/>
                          <a:cs typeface="Arial" panose="020B0604020202020204" pitchFamily="34" charset="0"/>
                        </a:rPr>
                        <a:t>HMReports@cpr.ca</a:t>
                      </a:r>
                      <a:endParaRPr lang="en-US" sz="1800" b="0" i="0" u="none" strike="noStrike">
                        <a:solidFill>
                          <a:schemeClr val="tx1"/>
                        </a:solidFill>
                        <a:effectLst/>
                        <a:latin typeface="Raleway" panose="020B0503030101060003"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63769174"/>
                  </a:ext>
                </a:extLst>
              </a:tr>
              <a:tr h="422325">
                <a:tc>
                  <a:txBody>
                    <a:bodyPr/>
                    <a:lstStyle/>
                    <a:p>
                      <a:pPr algn="l" fontAlgn="ctr"/>
                      <a:r>
                        <a:rPr lang="en-US" sz="1800" b="1" u="none" strike="noStrike" dirty="0">
                          <a:effectLst/>
                          <a:latin typeface="Raleway Black" panose="020B0A03030101060003" pitchFamily="34" charset="0"/>
                          <a:cs typeface="Arial" panose="020B0604020202020204" pitchFamily="34" charset="0"/>
                        </a:rPr>
                        <a:t>CSX Transportation</a:t>
                      </a:r>
                      <a:endParaRPr lang="en-US" sz="1800" b="1" i="0" u="none" strike="noStrike" dirty="0">
                        <a:solidFill>
                          <a:srgbClr val="000000"/>
                        </a:solidFill>
                        <a:effectLst/>
                        <a:latin typeface="Raleway Black" panose="020B0A03030101060003"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800" u="none" strike="noStrike" dirty="0" err="1">
                          <a:solidFill>
                            <a:schemeClr val="tx1"/>
                          </a:solidFill>
                          <a:effectLst/>
                          <a:latin typeface="Raleway" panose="020B0503030101060003" pitchFamily="34" charset="0"/>
                          <a:cs typeface="Arial" panose="020B0604020202020204" pitchFamily="34" charset="0"/>
                        </a:rPr>
                        <a:t>HazMatAdmin@csx.com</a:t>
                      </a:r>
                      <a:endParaRPr lang="en-US" sz="1800" b="0" i="0" u="none" strike="noStrike" dirty="0">
                        <a:solidFill>
                          <a:schemeClr val="tx1"/>
                        </a:solidFill>
                        <a:effectLst/>
                        <a:latin typeface="Raleway" panose="020B0503030101060003"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684393"/>
                  </a:ext>
                </a:extLst>
              </a:tr>
              <a:tr h="422325">
                <a:tc>
                  <a:txBody>
                    <a:bodyPr/>
                    <a:lstStyle/>
                    <a:p>
                      <a:pPr algn="l" fontAlgn="ctr"/>
                      <a:r>
                        <a:rPr lang="en-US" sz="1800" b="1" u="none" strike="noStrike" dirty="0">
                          <a:effectLst/>
                          <a:latin typeface="Raleway Black" panose="020B0A03030101060003" pitchFamily="34" charset="0"/>
                          <a:cs typeface="Arial" panose="020B0604020202020204" pitchFamily="34" charset="0"/>
                        </a:rPr>
                        <a:t>Kansas City Southern </a:t>
                      </a:r>
                      <a:endParaRPr lang="en-US" sz="1800" b="1" i="0" u="none" strike="noStrike" dirty="0">
                        <a:solidFill>
                          <a:srgbClr val="000000"/>
                        </a:solidFill>
                        <a:effectLst/>
                        <a:latin typeface="Raleway Black" panose="020B0A03030101060003"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800" u="none" strike="noStrike" dirty="0">
                          <a:solidFill>
                            <a:schemeClr val="tx1"/>
                          </a:solidFill>
                          <a:effectLst/>
                          <a:latin typeface="Raleway" panose="020B0503030101060003" pitchFamily="34" charset="0"/>
                          <a:cs typeface="Arial" panose="020B0604020202020204" pitchFamily="34" charset="0"/>
                        </a:rPr>
                        <a:t>AskRail@kcsouthrn.com</a:t>
                      </a:r>
                      <a:endParaRPr lang="en-US" sz="1800" b="0" i="0" u="none" strike="noStrike" dirty="0">
                        <a:solidFill>
                          <a:schemeClr val="tx1"/>
                        </a:solidFill>
                        <a:effectLst/>
                        <a:latin typeface="Raleway" panose="020B0503030101060003"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43619408"/>
                  </a:ext>
                </a:extLst>
              </a:tr>
              <a:tr h="422325">
                <a:tc>
                  <a:txBody>
                    <a:bodyPr/>
                    <a:lstStyle/>
                    <a:p>
                      <a:pPr algn="l" fontAlgn="ctr"/>
                      <a:r>
                        <a:rPr lang="en-US" sz="1800" b="1" u="none" strike="noStrike" dirty="0">
                          <a:effectLst/>
                          <a:latin typeface="Raleway Black" panose="020B0A03030101060003" pitchFamily="34" charset="0"/>
                          <a:cs typeface="Arial" panose="020B0604020202020204" pitchFamily="34" charset="0"/>
                        </a:rPr>
                        <a:t>Norfolk Southern </a:t>
                      </a:r>
                      <a:endParaRPr lang="en-US" sz="1800" b="1" i="0" u="none" strike="noStrike" dirty="0">
                        <a:solidFill>
                          <a:srgbClr val="000000"/>
                        </a:solidFill>
                        <a:effectLst/>
                        <a:latin typeface="Raleway Black" panose="020B0A03030101060003"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800" u="none" strike="noStrike" dirty="0">
                          <a:solidFill>
                            <a:schemeClr val="tx1"/>
                          </a:solidFill>
                          <a:effectLst/>
                          <a:latin typeface="Raleway" panose="020B0503030101060003" pitchFamily="34" charset="0"/>
                          <a:cs typeface="Arial" panose="020B0604020202020204" pitchFamily="34" charset="0"/>
                        </a:rPr>
                        <a:t>HMAskRail@nscorp.com</a:t>
                      </a:r>
                      <a:endParaRPr lang="en-US" sz="1800" b="0" i="0" u="none" strike="noStrike" dirty="0">
                        <a:solidFill>
                          <a:schemeClr val="tx1"/>
                        </a:solidFill>
                        <a:effectLst/>
                        <a:latin typeface="Raleway" panose="020B0503030101060003"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1833124"/>
                  </a:ext>
                </a:extLst>
              </a:tr>
              <a:tr h="422325">
                <a:tc>
                  <a:txBody>
                    <a:bodyPr/>
                    <a:lstStyle/>
                    <a:p>
                      <a:pPr algn="l" fontAlgn="ctr"/>
                      <a:r>
                        <a:rPr lang="en-US" sz="1800" b="1" u="none" strike="noStrike" dirty="0">
                          <a:effectLst/>
                          <a:latin typeface="Raleway Black" panose="020B0A03030101060003" pitchFamily="34" charset="0"/>
                          <a:cs typeface="Arial" panose="020B0604020202020204" pitchFamily="34" charset="0"/>
                        </a:rPr>
                        <a:t>Union Pacific </a:t>
                      </a:r>
                      <a:endParaRPr lang="en-US" sz="1800" b="1" i="0" u="none" strike="noStrike" dirty="0">
                        <a:solidFill>
                          <a:srgbClr val="000000"/>
                        </a:solidFill>
                        <a:effectLst/>
                        <a:latin typeface="Raleway Black" panose="020B0A03030101060003"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800" u="none" strike="noStrike" dirty="0">
                          <a:solidFill>
                            <a:schemeClr val="tx1"/>
                          </a:solidFill>
                          <a:effectLst/>
                          <a:latin typeface="Raleway" panose="020B0503030101060003" pitchFamily="34" charset="0"/>
                          <a:cs typeface="Arial" panose="020B0604020202020204" pitchFamily="34" charset="0"/>
                        </a:rPr>
                        <a:t>hmm@up.com</a:t>
                      </a:r>
                      <a:endParaRPr lang="en-US" sz="1800" b="0" i="0" u="none" strike="noStrike" dirty="0">
                        <a:solidFill>
                          <a:schemeClr val="tx1"/>
                        </a:solidFill>
                        <a:effectLst/>
                        <a:latin typeface="Raleway" panose="020B0503030101060003"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94000989"/>
                  </a:ext>
                </a:extLst>
              </a:tr>
            </a:tbl>
          </a:graphicData>
        </a:graphic>
      </p:graphicFrame>
      <p:sp>
        <p:nvSpPr>
          <p:cNvPr id="3" name="Rectangle 2"/>
          <p:cNvSpPr/>
          <p:nvPr/>
        </p:nvSpPr>
        <p:spPr>
          <a:xfrm>
            <a:off x="10138611" y="5807242"/>
            <a:ext cx="2053389" cy="1050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6B35454-9B85-3BC8-2450-5B4F9C29570B}"/>
              </a:ext>
            </a:extLst>
          </p:cNvPr>
          <p:cNvSpPr>
            <a:spLocks noGrp="1"/>
          </p:cNvSpPr>
          <p:nvPr>
            <p:ph type="sldNum" sz="quarter" idx="12"/>
          </p:nvPr>
        </p:nvSpPr>
        <p:spPr/>
        <p:txBody>
          <a:bodyPr/>
          <a:lstStyle/>
          <a:p>
            <a:fld id="{2C6A56D9-1B21-401B-AC38-9FCF4A1F5F8C}" type="slidenum">
              <a:rPr lang="en-US" smtClean="0"/>
              <a:t>21</a:t>
            </a:fld>
            <a:endParaRPr lang="en-US"/>
          </a:p>
        </p:txBody>
      </p:sp>
    </p:spTree>
    <p:extLst>
      <p:ext uri="{BB962C8B-B14F-4D97-AF65-F5344CB8AC3E}">
        <p14:creationId xmlns:p14="http://schemas.microsoft.com/office/powerpoint/2010/main" val="3337984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32DE-B7A5-BC5A-A1C9-AB95889B13A9}"/>
              </a:ext>
            </a:extLst>
          </p:cNvPr>
          <p:cNvSpPr>
            <a:spLocks noGrp="1"/>
          </p:cNvSpPr>
          <p:nvPr>
            <p:ph type="title"/>
          </p:nvPr>
        </p:nvSpPr>
        <p:spPr/>
        <p:txBody>
          <a:bodyPr/>
          <a:lstStyle/>
          <a:p>
            <a:r>
              <a:rPr lang="en-US" dirty="0"/>
              <a:t>SUPPORT FIRST RESPONDERS</a:t>
            </a:r>
          </a:p>
        </p:txBody>
      </p:sp>
      <p:sp>
        <p:nvSpPr>
          <p:cNvPr id="3" name="Content Placeholder 2">
            <a:extLst>
              <a:ext uri="{FF2B5EF4-FFF2-40B4-BE49-F238E27FC236}">
                <a16:creationId xmlns:a16="http://schemas.microsoft.com/office/drawing/2014/main" id="{BCBC8A5F-D071-086D-3851-28F9983FCB01}"/>
              </a:ext>
            </a:extLst>
          </p:cNvPr>
          <p:cNvSpPr>
            <a:spLocks noGrp="1"/>
          </p:cNvSpPr>
          <p:nvPr>
            <p:ph idx="1"/>
          </p:nvPr>
        </p:nvSpPr>
        <p:spPr>
          <a:xfrm>
            <a:off x="838200" y="1891746"/>
            <a:ext cx="10515600" cy="3074507"/>
          </a:xfrm>
        </p:spPr>
        <p:txBody>
          <a:bodyPr>
            <a:normAutofit/>
          </a:bodyPr>
          <a:lstStyle/>
          <a:p>
            <a:r>
              <a:rPr lang="en-US" dirty="0">
                <a:solidFill>
                  <a:srgbClr val="000000"/>
                </a:solidFill>
              </a:rPr>
              <a:t>Freight railroads annually train tens of thousands of first responders.</a:t>
            </a:r>
          </a:p>
          <a:p>
            <a:pPr marL="0" indent="0">
              <a:buNone/>
            </a:pPr>
            <a:endParaRPr lang="en-US" dirty="0">
              <a:solidFill>
                <a:srgbClr val="000000"/>
              </a:solidFill>
            </a:endParaRPr>
          </a:p>
          <a:p>
            <a:r>
              <a:rPr lang="en-US" dirty="0">
                <a:solidFill>
                  <a:srgbClr val="000000"/>
                </a:solidFill>
              </a:rPr>
              <a:t>In 2014, the Class I railroads worked with Railinc, Amtrak, the International Association of Fire Chiefs and the Association of American Railroads (AAR) to develop the free app.</a:t>
            </a:r>
          </a:p>
          <a:p>
            <a:endParaRPr lang="en-US" dirty="0">
              <a:solidFill>
                <a:srgbClr val="000000"/>
              </a:solidFill>
            </a:endParaRPr>
          </a:p>
          <a:p>
            <a:r>
              <a:rPr lang="en-US" dirty="0" err="1">
                <a:solidFill>
                  <a:srgbClr val="000000"/>
                </a:solidFill>
              </a:rPr>
              <a:t>AskRail</a:t>
            </a:r>
            <a:r>
              <a:rPr lang="en-US" dirty="0">
                <a:solidFill>
                  <a:srgbClr val="000000"/>
                </a:solidFill>
              </a:rPr>
              <a:t> helps emergency responders respond more quickly and safely to rail incidents.</a:t>
            </a:r>
          </a:p>
        </p:txBody>
      </p:sp>
      <p:sp>
        <p:nvSpPr>
          <p:cNvPr id="4" name="Slide Number Placeholder 3">
            <a:extLst>
              <a:ext uri="{FF2B5EF4-FFF2-40B4-BE49-F238E27FC236}">
                <a16:creationId xmlns:a16="http://schemas.microsoft.com/office/drawing/2014/main" id="{D38061A6-B5FF-271C-6D98-087B8896487D}"/>
              </a:ext>
            </a:extLst>
          </p:cNvPr>
          <p:cNvSpPr>
            <a:spLocks noGrp="1"/>
          </p:cNvSpPr>
          <p:nvPr>
            <p:ph type="sldNum" sz="quarter" idx="12"/>
          </p:nvPr>
        </p:nvSpPr>
        <p:spPr/>
        <p:txBody>
          <a:bodyPr/>
          <a:lstStyle/>
          <a:p>
            <a:fld id="{2C6A56D9-1B21-401B-AC38-9FCF4A1F5F8C}" type="slidenum">
              <a:rPr lang="en-US" smtClean="0"/>
              <a:t>3</a:t>
            </a:fld>
            <a:endParaRPr lang="en-US"/>
          </a:p>
        </p:txBody>
      </p:sp>
    </p:spTree>
    <p:extLst>
      <p:ext uri="{BB962C8B-B14F-4D97-AF65-F5344CB8AC3E}">
        <p14:creationId xmlns:p14="http://schemas.microsoft.com/office/powerpoint/2010/main" val="2517241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839994" cy="557901"/>
          </a:xfrm>
        </p:spPr>
        <p:txBody>
          <a:bodyPr>
            <a:normAutofit fontScale="90000"/>
          </a:bodyPr>
          <a:lstStyle/>
          <a:p>
            <a:r>
              <a:rPr lang="en-US" sz="3600" dirty="0">
                <a:cs typeface="Arial" panose="020B0604020202020204" pitchFamily="34" charset="0"/>
              </a:rPr>
              <a:t>AVAILABLE TO QUALIFIED FIRST RESPONDERS</a:t>
            </a:r>
          </a:p>
        </p:txBody>
      </p:sp>
      <p:sp>
        <p:nvSpPr>
          <p:cNvPr id="2" name="Content Placeholder 1">
            <a:extLst>
              <a:ext uri="{FF2B5EF4-FFF2-40B4-BE49-F238E27FC236}">
                <a16:creationId xmlns:a16="http://schemas.microsoft.com/office/drawing/2014/main" id="{58131AF9-701C-5172-BE02-F76B25CB291E}"/>
              </a:ext>
            </a:extLst>
          </p:cNvPr>
          <p:cNvSpPr>
            <a:spLocks noGrp="1"/>
          </p:cNvSpPr>
          <p:nvPr>
            <p:ph idx="1"/>
          </p:nvPr>
        </p:nvSpPr>
        <p:spPr>
          <a:xfrm>
            <a:off x="838200" y="2065917"/>
            <a:ext cx="9794966" cy="3231262"/>
          </a:xfrm>
        </p:spPr>
        <p:txBody>
          <a:bodyPr>
            <a:normAutofit/>
          </a:bodyPr>
          <a:lstStyle/>
          <a:p>
            <a:r>
              <a:rPr lang="en-US" dirty="0"/>
              <a:t>Emergency Communication Centers can download the Windows version and provide data directly to emergency responders.</a:t>
            </a:r>
          </a:p>
          <a:p>
            <a:endParaRPr lang="en-US" dirty="0"/>
          </a:p>
          <a:p>
            <a:r>
              <a:rPr lang="en-US" dirty="0"/>
              <a:t>Nearly 50,000 first responders have individual access so far, while thousands more are covered by their local Emergency Communication Centers.</a:t>
            </a:r>
          </a:p>
        </p:txBody>
      </p:sp>
      <p:sp>
        <p:nvSpPr>
          <p:cNvPr id="3" name="Slide Number Placeholder 2">
            <a:extLst>
              <a:ext uri="{FF2B5EF4-FFF2-40B4-BE49-F238E27FC236}">
                <a16:creationId xmlns:a16="http://schemas.microsoft.com/office/drawing/2014/main" id="{B36EB019-9BD7-CC89-A120-AFE3E41BEA17}"/>
              </a:ext>
            </a:extLst>
          </p:cNvPr>
          <p:cNvSpPr>
            <a:spLocks noGrp="1"/>
          </p:cNvSpPr>
          <p:nvPr>
            <p:ph type="sldNum" sz="quarter" idx="12"/>
          </p:nvPr>
        </p:nvSpPr>
        <p:spPr/>
        <p:txBody>
          <a:bodyPr/>
          <a:lstStyle/>
          <a:p>
            <a:fld id="{2C6A56D9-1B21-401B-AC38-9FCF4A1F5F8C}" type="slidenum">
              <a:rPr lang="en-US" smtClean="0"/>
              <a:t>4</a:t>
            </a:fld>
            <a:endParaRPr lang="en-US"/>
          </a:p>
        </p:txBody>
      </p:sp>
    </p:spTree>
    <p:extLst>
      <p:ext uri="{BB962C8B-B14F-4D97-AF65-F5344CB8AC3E}">
        <p14:creationId xmlns:p14="http://schemas.microsoft.com/office/powerpoint/2010/main" val="4051549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988C-4A5B-54C4-03E3-344BAA6083F6}"/>
              </a:ext>
            </a:extLst>
          </p:cNvPr>
          <p:cNvSpPr>
            <a:spLocks noGrp="1"/>
          </p:cNvSpPr>
          <p:nvPr>
            <p:ph type="title"/>
          </p:nvPr>
        </p:nvSpPr>
        <p:spPr/>
        <p:txBody>
          <a:bodyPr/>
          <a:lstStyle/>
          <a:p>
            <a:r>
              <a:rPr lang="en-US" dirty="0"/>
              <a:t>PROVIDES IMMEDIATE INFORMATION</a:t>
            </a:r>
          </a:p>
        </p:txBody>
      </p:sp>
      <p:sp>
        <p:nvSpPr>
          <p:cNvPr id="3" name="Content Placeholder 2">
            <a:extLst>
              <a:ext uri="{FF2B5EF4-FFF2-40B4-BE49-F238E27FC236}">
                <a16:creationId xmlns:a16="http://schemas.microsoft.com/office/drawing/2014/main" id="{9229A04F-9D7A-949F-0396-FFC2ECB5B4C1}"/>
              </a:ext>
            </a:extLst>
          </p:cNvPr>
          <p:cNvSpPr>
            <a:spLocks noGrp="1"/>
          </p:cNvSpPr>
          <p:nvPr>
            <p:ph idx="1"/>
          </p:nvPr>
        </p:nvSpPr>
        <p:spPr>
          <a:xfrm>
            <a:off x="838200" y="1739346"/>
            <a:ext cx="9648825" cy="3379307"/>
          </a:xfrm>
        </p:spPr>
        <p:txBody>
          <a:bodyPr>
            <a:normAutofit/>
          </a:bodyPr>
          <a:lstStyle/>
          <a:p>
            <a:r>
              <a:rPr lang="en-US" sz="2200" dirty="0"/>
              <a:t>Provides emergency responders with accurate, real-time information about railcars carrying hazardous materials on a train. </a:t>
            </a:r>
            <a:endParaRPr lang="en-US" sz="2200" b="0" dirty="0">
              <a:effectLst/>
              <a:ea typeface="Calibri" panose="020F0502020204030204" pitchFamily="34" charset="0"/>
              <a:cs typeface="Calibri" panose="020F0502020204030204" pitchFamily="34" charset="0"/>
            </a:endParaRPr>
          </a:p>
          <a:p>
            <a:endParaRPr lang="en-US" sz="1800" b="0" dirty="0">
              <a:effectLst/>
              <a:ea typeface="Calibri" panose="020F0502020204030204" pitchFamily="34" charset="0"/>
              <a:cs typeface="Calibri" panose="020F0502020204030204" pitchFamily="34" charset="0"/>
            </a:endParaRPr>
          </a:p>
          <a:p>
            <a:pPr marL="574675" indent="-234950"/>
            <a:r>
              <a:rPr lang="en-US" sz="1800" b="0" dirty="0">
                <a:effectLst/>
                <a:ea typeface="Calibri" panose="020F0502020204030204" pitchFamily="34" charset="0"/>
                <a:cs typeface="Calibri" panose="020F0502020204030204" pitchFamily="34" charset="0"/>
              </a:rPr>
              <a:t>Use a simple railcar ID search to see whether a railcar on a train is carrying hazmat and to view contents of entire train.</a:t>
            </a:r>
            <a:endParaRPr lang="en-US" sz="1800" b="0" dirty="0">
              <a:ea typeface="Calibri" panose="020F0502020204030204" pitchFamily="34" charset="0"/>
              <a:cs typeface="Times New Roman" panose="02020603050405020304" pitchFamily="18" charset="0"/>
            </a:endParaRPr>
          </a:p>
          <a:p>
            <a:pPr marL="574675" indent="-234950"/>
            <a:endParaRPr lang="en-US" sz="1800" b="0" dirty="0">
              <a:effectLst/>
              <a:ea typeface="Calibri" panose="020F0502020204030204" pitchFamily="34" charset="0"/>
              <a:cs typeface="Times New Roman" panose="02020603050405020304" pitchFamily="18" charset="0"/>
            </a:endParaRPr>
          </a:p>
          <a:p>
            <a:pPr marL="574675" indent="-234950"/>
            <a:r>
              <a:rPr lang="en-US" sz="1800" b="0" dirty="0">
                <a:effectLst/>
                <a:ea typeface="Calibri" panose="020F0502020204030204" pitchFamily="34" charset="0"/>
                <a:cs typeface="Calibri" panose="020F0502020204030204" pitchFamily="34" charset="0"/>
              </a:rPr>
              <a:t>View a map of nearby railroad mileposts, grade crossing locations, schools, hospitals and more and follow instructions for where to establish isolation zones.</a:t>
            </a:r>
            <a:endParaRPr lang="en-US" sz="1800" b="0" dirty="0">
              <a:ea typeface="Calibri" panose="020F0502020204030204" pitchFamily="34" charset="0"/>
              <a:cs typeface="Times New Roman" panose="02020603050405020304" pitchFamily="18" charset="0"/>
            </a:endParaRPr>
          </a:p>
          <a:p>
            <a:pPr marL="574675" indent="-234950"/>
            <a:endParaRPr lang="en-US" sz="1800" b="0" dirty="0">
              <a:effectLst/>
              <a:ea typeface="Calibri" panose="020F0502020204030204" pitchFamily="34" charset="0"/>
              <a:cs typeface="Times New Roman" panose="02020603050405020304" pitchFamily="18" charset="0"/>
            </a:endParaRPr>
          </a:p>
          <a:p>
            <a:pPr marL="574675" indent="-234950"/>
            <a:r>
              <a:rPr lang="en-US" sz="1800" b="0" dirty="0">
                <a:effectLst/>
                <a:ea typeface="Calibri" panose="020F0502020204030204" pitchFamily="34" charset="0"/>
                <a:cs typeface="Calibri" panose="020F0502020204030204" pitchFamily="34" charset="0"/>
              </a:rPr>
              <a:t>Access the DOT Emergency Response Guide and find emergency contact information for all Class I railroads, and Amtrak and participating </a:t>
            </a:r>
            <a:r>
              <a:rPr lang="en-US" sz="1800" b="0" dirty="0" err="1">
                <a:effectLst/>
                <a:ea typeface="Calibri" panose="020F0502020204030204" pitchFamily="34" charset="0"/>
                <a:cs typeface="Calibri" panose="020F0502020204030204" pitchFamily="34" charset="0"/>
              </a:rPr>
              <a:t>shortlines</a:t>
            </a:r>
            <a:r>
              <a:rPr lang="en-US" sz="1800" b="0" dirty="0">
                <a:effectLst/>
                <a:ea typeface="Calibri" panose="020F0502020204030204" pitchFamily="34" charset="0"/>
                <a:cs typeface="Calibri" panose="020F0502020204030204" pitchFamily="34" charset="0"/>
              </a:rPr>
              <a:t>.</a:t>
            </a:r>
            <a:endParaRPr lang="en-US" sz="1800" b="0" dirty="0">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1395130-C86D-5524-F20B-7585D34526E1}"/>
              </a:ext>
            </a:extLst>
          </p:cNvPr>
          <p:cNvSpPr>
            <a:spLocks noGrp="1"/>
          </p:cNvSpPr>
          <p:nvPr>
            <p:ph type="sldNum" sz="quarter" idx="12"/>
          </p:nvPr>
        </p:nvSpPr>
        <p:spPr/>
        <p:txBody>
          <a:bodyPr/>
          <a:lstStyle/>
          <a:p>
            <a:fld id="{2C6A56D9-1B21-401B-AC38-9FCF4A1F5F8C}" type="slidenum">
              <a:rPr lang="en-US" smtClean="0"/>
              <a:t>5</a:t>
            </a:fld>
            <a:endParaRPr lang="en-US"/>
          </a:p>
        </p:txBody>
      </p:sp>
    </p:spTree>
    <p:extLst>
      <p:ext uri="{BB962C8B-B14F-4D97-AF65-F5344CB8AC3E}">
        <p14:creationId xmlns:p14="http://schemas.microsoft.com/office/powerpoint/2010/main" val="1041637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2D3494-6155-77AD-6F4A-46326F9BBAE2}"/>
              </a:ext>
            </a:extLst>
          </p:cNvPr>
          <p:cNvPicPr>
            <a:picLocks noChangeAspect="1"/>
          </p:cNvPicPr>
          <p:nvPr/>
        </p:nvPicPr>
        <p:blipFill>
          <a:blip r:embed="rId2"/>
          <a:stretch>
            <a:fillRect/>
          </a:stretch>
        </p:blipFill>
        <p:spPr>
          <a:xfrm>
            <a:off x="3205162" y="857250"/>
            <a:ext cx="5781675" cy="5143500"/>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C0A6CDC0-C0EE-D8E2-39B7-C55424B4528F}"/>
              </a:ext>
            </a:extLst>
          </p:cNvPr>
          <p:cNvPicPr>
            <a:picLocks noChangeAspect="1"/>
          </p:cNvPicPr>
          <p:nvPr/>
        </p:nvPicPr>
        <p:blipFill rotWithShape="1">
          <a:blip r:embed="rId3">
            <a:extLst>
              <a:ext uri="{28A0092B-C50C-407E-A947-70E740481C1C}">
                <a14:useLocalDpi xmlns:a14="http://schemas.microsoft.com/office/drawing/2010/main" val="0"/>
              </a:ext>
            </a:extLst>
          </a:blip>
          <a:srcRect t="31149" b="31450"/>
          <a:stretch/>
        </p:blipFill>
        <p:spPr>
          <a:xfrm>
            <a:off x="148046" y="156755"/>
            <a:ext cx="3977575" cy="1149531"/>
          </a:xfrm>
          <a:prstGeom prst="rect">
            <a:avLst/>
          </a:prstGeom>
        </p:spPr>
      </p:pic>
    </p:spTree>
    <p:extLst>
      <p:ext uri="{BB962C8B-B14F-4D97-AF65-F5344CB8AC3E}">
        <p14:creationId xmlns:p14="http://schemas.microsoft.com/office/powerpoint/2010/main" val="1949234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t>HAZMAT VS. DANGEROUS GOODS</a:t>
            </a:r>
          </a:p>
        </p:txBody>
      </p:sp>
      <p:sp>
        <p:nvSpPr>
          <p:cNvPr id="4" name="Content Placeholder 3">
            <a:extLst>
              <a:ext uri="{FF2B5EF4-FFF2-40B4-BE49-F238E27FC236}">
                <a16:creationId xmlns:a16="http://schemas.microsoft.com/office/drawing/2014/main" id="{AA5C6BFB-8368-474E-1461-69152166F88E}"/>
              </a:ext>
            </a:extLst>
          </p:cNvPr>
          <p:cNvSpPr>
            <a:spLocks noGrp="1"/>
          </p:cNvSpPr>
          <p:nvPr>
            <p:ph idx="1"/>
          </p:nvPr>
        </p:nvSpPr>
        <p:spPr>
          <a:xfrm>
            <a:off x="838200" y="1967501"/>
            <a:ext cx="6146074" cy="3405687"/>
          </a:xfrm>
        </p:spPr>
        <p:txBody>
          <a:bodyPr>
            <a:normAutofit lnSpcReduction="10000"/>
          </a:bodyPr>
          <a:lstStyle/>
          <a:p>
            <a:pPr marL="0" indent="0">
              <a:buNone/>
              <a:defRPr/>
            </a:pPr>
            <a:r>
              <a:rPr lang="en-CA" sz="1800" dirty="0">
                <a:cs typeface="Arial"/>
              </a:rPr>
              <a:t>Hazardous Materials </a:t>
            </a:r>
            <a:r>
              <a:rPr lang="en-US" sz="1800" b="0" dirty="0">
                <a:cs typeface="Arial"/>
              </a:rPr>
              <a:t>are defined by The U.S. Department of Transportation (DOT) and the International Air Transportation Association (IATA) as “articles or substances which are capable of posing a risk to health, safety, property, or the environment; are listed or classified in the regulations; and are transported in commerce.”</a:t>
            </a:r>
          </a:p>
          <a:p>
            <a:pPr marL="0" indent="0">
              <a:buNone/>
              <a:defRPr/>
            </a:pPr>
            <a:endParaRPr lang="en-US" sz="1800" b="0" dirty="0">
              <a:cs typeface="Arial"/>
            </a:endParaRPr>
          </a:p>
          <a:p>
            <a:pPr marL="0" indent="0">
              <a:buNone/>
              <a:defRPr/>
            </a:pPr>
            <a:endParaRPr lang="en-US" sz="1800" b="0" dirty="0">
              <a:cs typeface="Arial"/>
            </a:endParaRPr>
          </a:p>
          <a:p>
            <a:pPr marL="0" indent="0">
              <a:buNone/>
              <a:defRPr/>
            </a:pPr>
            <a:r>
              <a:rPr lang="en-US" sz="1800" dirty="0">
                <a:cs typeface="Arial"/>
              </a:rPr>
              <a:t>Dangerous goods </a:t>
            </a:r>
            <a:r>
              <a:rPr lang="en-US" sz="1800" b="0" dirty="0">
                <a:cs typeface="Arial"/>
              </a:rPr>
              <a:t>are products, substances, or organisms that are harmful to life, health, property, or the environment. Products are identified and regulated by the Transportation of Dangerous Goods regulations.</a:t>
            </a:r>
          </a:p>
        </p:txBody>
      </p:sp>
      <p:pic>
        <p:nvPicPr>
          <p:cNvPr id="6" name="Picture 2" descr="Flag of Canada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3656" y="4170763"/>
            <a:ext cx="2011795" cy="1009843"/>
          </a:xfrm>
          <a:prstGeom prst="rect">
            <a:avLst/>
          </a:prstGeom>
          <a:noFill/>
          <a:ln>
            <a:solidFill>
              <a:schemeClr val="bg2">
                <a:lumMod val="90000"/>
              </a:schemeClr>
            </a:solidFill>
          </a:ln>
          <a:extLst>
            <a:ext uri="{909E8E84-426E-40DD-AFC4-6F175D3DCCD1}">
              <a14:hiddenFill xmlns:a14="http://schemas.microsoft.com/office/drawing/2010/main">
                <a:solidFill>
                  <a:srgbClr val="FFFFFF"/>
                </a:solidFill>
              </a14:hiddenFill>
            </a:ext>
          </a:extLst>
        </p:spPr>
      </p:pic>
      <p:pic>
        <p:nvPicPr>
          <p:cNvPr id="7" name="Picture 4" descr="Flag of the United States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3656" y="2157464"/>
            <a:ext cx="2011795" cy="1059546"/>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AC67A7B3-50A7-5A7D-E0BA-F674D82B3BA0}"/>
              </a:ext>
            </a:extLst>
          </p:cNvPr>
          <p:cNvSpPr>
            <a:spLocks noGrp="1"/>
          </p:cNvSpPr>
          <p:nvPr>
            <p:ph type="sldNum" sz="quarter" idx="12"/>
          </p:nvPr>
        </p:nvSpPr>
        <p:spPr/>
        <p:txBody>
          <a:bodyPr/>
          <a:lstStyle/>
          <a:p>
            <a:fld id="{2C6A56D9-1B21-401B-AC38-9FCF4A1F5F8C}" type="slidenum">
              <a:rPr lang="en-US" smtClean="0"/>
              <a:t>7</a:t>
            </a:fld>
            <a:endParaRPr lang="en-US"/>
          </a:p>
        </p:txBody>
      </p:sp>
    </p:spTree>
    <p:extLst>
      <p:ext uri="{BB962C8B-B14F-4D97-AF65-F5344CB8AC3E}">
        <p14:creationId xmlns:p14="http://schemas.microsoft.com/office/powerpoint/2010/main" val="2543587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t>SAFETY MARKS &amp; UN NUMBER</a:t>
            </a:r>
          </a:p>
        </p:txBody>
      </p:sp>
      <p:sp>
        <p:nvSpPr>
          <p:cNvPr id="3" name="Content Placeholder 2">
            <a:extLst>
              <a:ext uri="{FF2B5EF4-FFF2-40B4-BE49-F238E27FC236}">
                <a16:creationId xmlns:a16="http://schemas.microsoft.com/office/drawing/2014/main" id="{58D612C4-83E2-0861-429D-507266FADB82}"/>
              </a:ext>
            </a:extLst>
          </p:cNvPr>
          <p:cNvSpPr>
            <a:spLocks noGrp="1"/>
          </p:cNvSpPr>
          <p:nvPr>
            <p:ph idx="1"/>
          </p:nvPr>
        </p:nvSpPr>
        <p:spPr>
          <a:xfrm>
            <a:off x="789629" y="1922504"/>
            <a:ext cx="6236460" cy="3675707"/>
          </a:xfrm>
        </p:spPr>
        <p:txBody>
          <a:bodyPr>
            <a:normAutofit/>
          </a:bodyPr>
          <a:lstStyle/>
          <a:p>
            <a:pPr marL="0" indent="0">
              <a:buNone/>
              <a:defRPr/>
            </a:pPr>
            <a:r>
              <a:rPr lang="en-CA" sz="1800" dirty="0"/>
              <a:t>Safety Marks: </a:t>
            </a:r>
            <a:r>
              <a:rPr lang="en-US" sz="1600" b="0" dirty="0">
                <a:cs typeface="Arial"/>
              </a:rPr>
              <a:t>Placards are diamond shaped rigid panels made of weatherproof material and use symbols, classes, color, and a UN (United Nations) number to give basic information about the dangerous goods being carried. This is the most common safety mark visible on railcars as they contain large quantities of product. </a:t>
            </a:r>
          </a:p>
          <a:p>
            <a:pPr marL="285750" indent="-285750">
              <a:buFont typeface="Arial" panose="020B0604020202020204" pitchFamily="34" charset="0"/>
              <a:buChar char="•"/>
              <a:defRPr/>
            </a:pPr>
            <a:endParaRPr lang="en-US" dirty="0">
              <a:solidFill>
                <a:schemeClr val="accent3">
                  <a:lumMod val="50000"/>
                </a:schemeClr>
              </a:solidFill>
              <a:latin typeface="Arial"/>
              <a:cs typeface="Arial"/>
            </a:endParaRPr>
          </a:p>
          <a:p>
            <a:pPr marL="285750" indent="-285750">
              <a:buFont typeface="Arial" panose="020B0604020202020204" pitchFamily="34" charset="0"/>
              <a:buChar char="•"/>
              <a:defRPr/>
            </a:pPr>
            <a:endParaRPr lang="en-US" dirty="0">
              <a:solidFill>
                <a:schemeClr val="accent3">
                  <a:lumMod val="50000"/>
                </a:schemeClr>
              </a:solidFill>
              <a:latin typeface="Arial"/>
              <a:cs typeface="Arial"/>
            </a:endParaRPr>
          </a:p>
          <a:p>
            <a:pPr marL="0" indent="0">
              <a:buNone/>
              <a:defRPr/>
            </a:pPr>
            <a:r>
              <a:rPr lang="en-US" sz="1800" dirty="0"/>
              <a:t>Identification Number (UN Number</a:t>
            </a:r>
            <a:r>
              <a:rPr lang="en-US" sz="1600" b="0" dirty="0">
                <a:solidFill>
                  <a:schemeClr val="accent3">
                    <a:lumMod val="50000"/>
                  </a:schemeClr>
                </a:solidFill>
                <a:cs typeface="Arial"/>
              </a:rPr>
              <a:t>): </a:t>
            </a:r>
            <a:r>
              <a:rPr lang="en-US" sz="1600" b="0" dirty="0">
                <a:cs typeface="Arial"/>
              </a:rPr>
              <a:t>Four-digit code with a ‘UN’ (United Nations) prefix used to identify hazmat/dangerous goods. May appear as shown in the center of the placard or on a separate orange label beside the placard.</a:t>
            </a:r>
          </a:p>
        </p:txBody>
      </p:sp>
      <p:grpSp>
        <p:nvGrpSpPr>
          <p:cNvPr id="6" name="Group 5"/>
          <p:cNvGrpSpPr/>
          <p:nvPr/>
        </p:nvGrpSpPr>
        <p:grpSpPr>
          <a:xfrm>
            <a:off x="7850909" y="1431683"/>
            <a:ext cx="2714599" cy="2881953"/>
            <a:chOff x="2483801" y="328875"/>
            <a:chExt cx="2744918" cy="2821730"/>
          </a:xfrm>
        </p:grpSpPr>
        <p:grpSp>
          <p:nvGrpSpPr>
            <p:cNvPr id="7" name="Group 6"/>
            <p:cNvGrpSpPr/>
            <p:nvPr/>
          </p:nvGrpSpPr>
          <p:grpSpPr>
            <a:xfrm>
              <a:off x="2483801" y="328875"/>
              <a:ext cx="2744918" cy="2821730"/>
              <a:chOff x="5086192" y="1387204"/>
              <a:chExt cx="3786941" cy="4312224"/>
            </a:xfrm>
          </p:grpSpPr>
          <p:grpSp>
            <p:nvGrpSpPr>
              <p:cNvPr id="9" name="Group 8"/>
              <p:cNvGrpSpPr/>
              <p:nvPr/>
            </p:nvGrpSpPr>
            <p:grpSpPr>
              <a:xfrm>
                <a:off x="5086192" y="1387204"/>
                <a:ext cx="3374702" cy="3176410"/>
                <a:chOff x="5159003" y="3277354"/>
                <a:chExt cx="3374702" cy="3176410"/>
              </a:xfrm>
            </p:grpSpPr>
            <p:pic>
              <p:nvPicPr>
                <p:cNvPr id="13" name="Picture 10" descr="Class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0441" y="4550405"/>
                  <a:ext cx="2523264" cy="8632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5" descr="Class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7850"/>
                <a:stretch/>
              </p:blipFill>
              <p:spPr bwMode="auto">
                <a:xfrm>
                  <a:off x="5159003" y="3277354"/>
                  <a:ext cx="2828087" cy="91433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Class2"/>
                <p:cNvPicPr>
                  <a:picLocks noChangeAspect="1" noChangeArrowheads="1"/>
                </p:cNvPicPr>
                <p:nvPr/>
              </p:nvPicPr>
              <p:blipFill rotWithShape="1">
                <a:blip r:embed="rId4" cstate="print">
                  <a:clrChange>
                    <a:clrFrom>
                      <a:srgbClr val="FBFAFA"/>
                    </a:clrFrom>
                    <a:clrTo>
                      <a:srgbClr val="FBFAFA">
                        <a:alpha val="0"/>
                      </a:srgbClr>
                    </a:clrTo>
                  </a:clrChange>
                  <a:extLst>
                    <a:ext uri="{28A0092B-C50C-407E-A947-70E740481C1C}">
                      <a14:useLocalDpi xmlns:a14="http://schemas.microsoft.com/office/drawing/2010/main" val="0"/>
                    </a:ext>
                  </a:extLst>
                </a:blip>
                <a:srcRect b="47814"/>
                <a:stretch/>
              </p:blipFill>
              <p:spPr bwMode="auto">
                <a:xfrm>
                  <a:off x="5576697" y="3931087"/>
                  <a:ext cx="2729575" cy="91769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32" descr="Class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5600" y="5166203"/>
                  <a:ext cx="1731071" cy="84042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080" descr="Class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23230" y="5740565"/>
                  <a:ext cx="1507214" cy="713199"/>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3078" descr="Class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56399" y="4380377"/>
                <a:ext cx="730301" cy="7302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lass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56781" y="4411682"/>
                <a:ext cx="716352" cy="7189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lass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72134" y="4869725"/>
                <a:ext cx="742823" cy="829703"/>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68696" y="356824"/>
              <a:ext cx="703991" cy="57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Group 1"/>
          <p:cNvGrpSpPr/>
          <p:nvPr/>
        </p:nvGrpSpPr>
        <p:grpSpPr>
          <a:xfrm>
            <a:off x="7026089" y="3773028"/>
            <a:ext cx="2358025" cy="2336980"/>
            <a:chOff x="3007544" y="4270691"/>
            <a:chExt cx="2233536" cy="2215225"/>
          </a:xfrm>
        </p:grpSpPr>
        <p:pic>
          <p:nvPicPr>
            <p:cNvPr id="21" name="Picture 1030" descr="Class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07544" y="4270691"/>
              <a:ext cx="2233536" cy="221522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3747384" y="5391310"/>
              <a:ext cx="753855" cy="350090"/>
            </a:xfrm>
            <a:prstGeom prst="rect">
              <a:avLst/>
            </a:prstGeom>
            <a:solidFill>
              <a:schemeClr val="bg1"/>
            </a:solidFill>
          </p:spPr>
          <p:txBody>
            <a:bodyPr wrap="square" rtlCol="0">
              <a:spAutoFit/>
            </a:bodyPr>
            <a:lstStyle/>
            <a:p>
              <a:pPr algn="ctr"/>
              <a:r>
                <a:rPr lang="en-US" b="1" dirty="0"/>
                <a:t>1267</a:t>
              </a:r>
            </a:p>
          </p:txBody>
        </p:sp>
      </p:grpSp>
      <p:sp>
        <p:nvSpPr>
          <p:cNvPr id="18" name="Slide Number Placeholder 17">
            <a:extLst>
              <a:ext uri="{FF2B5EF4-FFF2-40B4-BE49-F238E27FC236}">
                <a16:creationId xmlns:a16="http://schemas.microsoft.com/office/drawing/2014/main" id="{CD7F5A9C-DF24-269B-8D58-44084A6E9320}"/>
              </a:ext>
            </a:extLst>
          </p:cNvPr>
          <p:cNvSpPr>
            <a:spLocks noGrp="1"/>
          </p:cNvSpPr>
          <p:nvPr>
            <p:ph type="sldNum" sz="quarter" idx="12"/>
          </p:nvPr>
        </p:nvSpPr>
        <p:spPr/>
        <p:txBody>
          <a:bodyPr/>
          <a:lstStyle/>
          <a:p>
            <a:fld id="{2C6A56D9-1B21-401B-AC38-9FCF4A1F5F8C}" type="slidenum">
              <a:rPr lang="en-US" smtClean="0"/>
              <a:t>8</a:t>
            </a:fld>
            <a:endParaRPr lang="en-US"/>
          </a:p>
        </p:txBody>
      </p:sp>
    </p:spTree>
    <p:extLst>
      <p:ext uri="{BB962C8B-B14F-4D97-AF65-F5344CB8AC3E}">
        <p14:creationId xmlns:p14="http://schemas.microsoft.com/office/powerpoint/2010/main" val="2803756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t>EMERGENCY RESPONSE GUIDEBOOK (ERG)</a:t>
            </a:r>
          </a:p>
        </p:txBody>
      </p:sp>
      <p:sp>
        <p:nvSpPr>
          <p:cNvPr id="2" name="Content Placeholder 1">
            <a:extLst>
              <a:ext uri="{FF2B5EF4-FFF2-40B4-BE49-F238E27FC236}">
                <a16:creationId xmlns:a16="http://schemas.microsoft.com/office/drawing/2014/main" id="{19B28849-D1A4-E3A8-FD74-55C82EEC800C}"/>
              </a:ext>
            </a:extLst>
          </p:cNvPr>
          <p:cNvSpPr>
            <a:spLocks noGrp="1"/>
          </p:cNvSpPr>
          <p:nvPr>
            <p:ph idx="1"/>
          </p:nvPr>
        </p:nvSpPr>
        <p:spPr>
          <a:xfrm>
            <a:off x="838200" y="2168052"/>
            <a:ext cx="7063655" cy="2760999"/>
          </a:xfrm>
        </p:spPr>
        <p:txBody>
          <a:bodyPr>
            <a:normAutofit/>
          </a:bodyPr>
          <a:lstStyle/>
          <a:p>
            <a:r>
              <a:rPr lang="en-US" sz="1900" b="0" dirty="0">
                <a:cs typeface="Arial"/>
              </a:rPr>
              <a:t>Intended for use by first responders during the initial phase of a transportation incident involving hazmat/dangerous goods.</a:t>
            </a:r>
          </a:p>
          <a:p>
            <a:endParaRPr lang="en-US" sz="1900" b="0" dirty="0">
              <a:solidFill>
                <a:schemeClr val="accent3">
                  <a:lumMod val="50000"/>
                </a:schemeClr>
              </a:solidFill>
              <a:cs typeface="Arial"/>
            </a:endParaRPr>
          </a:p>
          <a:p>
            <a:r>
              <a:rPr lang="en-US" sz="1800" dirty="0">
                <a:cs typeface="Arial"/>
              </a:rPr>
              <a:t>US</a:t>
            </a:r>
            <a:r>
              <a:rPr lang="en-US" sz="1800" b="0" dirty="0">
                <a:solidFill>
                  <a:schemeClr val="accent3">
                    <a:lumMod val="50000"/>
                  </a:schemeClr>
                </a:solidFill>
                <a:cs typeface="Arial"/>
              </a:rPr>
              <a:t> </a:t>
            </a:r>
            <a:r>
              <a:rPr lang="en-US" sz="1800" b="0" dirty="0" err="1">
                <a:cs typeface="Arial" panose="020B0604020202020204" pitchFamily="34" charset="0"/>
                <a:hlinkClick r:id="rId2"/>
              </a:rPr>
              <a:t>phmsa.dot.gov</a:t>
            </a:r>
            <a:r>
              <a:rPr lang="en-US" sz="1800" b="0" dirty="0">
                <a:cs typeface="Arial" panose="020B0604020202020204" pitchFamily="34" charset="0"/>
                <a:hlinkClick r:id="rId2"/>
              </a:rPr>
              <a:t>/training/hazmat/erg/emergency-response-guidebook-erg</a:t>
            </a:r>
            <a:endParaRPr lang="en-US" sz="1800" b="0" dirty="0">
              <a:cs typeface="Arial" panose="020B0604020202020204" pitchFamily="34" charset="0"/>
            </a:endParaRPr>
          </a:p>
          <a:p>
            <a:endParaRPr lang="en-US" sz="1800" b="0" dirty="0">
              <a:cs typeface="Arial" panose="020B0604020202020204" pitchFamily="34" charset="0"/>
            </a:endParaRPr>
          </a:p>
          <a:p>
            <a:r>
              <a:rPr lang="en-US" sz="1800" dirty="0">
                <a:cs typeface="Arial"/>
              </a:rPr>
              <a:t>CA</a:t>
            </a:r>
            <a:r>
              <a:rPr lang="en-US" sz="1800" dirty="0">
                <a:solidFill>
                  <a:schemeClr val="accent3">
                    <a:lumMod val="50000"/>
                  </a:schemeClr>
                </a:solidFill>
                <a:cs typeface="Arial"/>
              </a:rPr>
              <a:t> </a:t>
            </a:r>
            <a:r>
              <a:rPr lang="en-US" sz="1800" b="0" dirty="0" err="1">
                <a:cs typeface="Arial" panose="020B0604020202020204" pitchFamily="34" charset="0"/>
                <a:hlinkClick r:id="rId3"/>
              </a:rPr>
              <a:t>tc.canada.ca</a:t>
            </a:r>
            <a:r>
              <a:rPr lang="en-US" sz="1800" b="0" dirty="0">
                <a:cs typeface="Arial" panose="020B0604020202020204" pitchFamily="34" charset="0"/>
                <a:hlinkClick r:id="rId3"/>
              </a:rPr>
              <a:t>/</a:t>
            </a:r>
            <a:r>
              <a:rPr lang="en-US" sz="1800" b="0" dirty="0" err="1">
                <a:cs typeface="Arial" panose="020B0604020202020204" pitchFamily="34" charset="0"/>
                <a:hlinkClick r:id="rId3"/>
              </a:rPr>
              <a:t>en</a:t>
            </a:r>
            <a:r>
              <a:rPr lang="en-US" sz="1800" b="0" dirty="0">
                <a:cs typeface="Arial" panose="020B0604020202020204" pitchFamily="34" charset="0"/>
                <a:hlinkClick r:id="rId3"/>
              </a:rPr>
              <a:t>/dangerous-goods/</a:t>
            </a:r>
            <a:r>
              <a:rPr lang="en-US" sz="1800" b="0" dirty="0" err="1">
                <a:cs typeface="Arial" panose="020B0604020202020204" pitchFamily="34" charset="0"/>
                <a:hlinkClick r:id="rId3"/>
              </a:rPr>
              <a:t>canutec</a:t>
            </a:r>
            <a:r>
              <a:rPr lang="en-US" sz="1800" b="0" dirty="0">
                <a:cs typeface="Arial" panose="020B0604020202020204" pitchFamily="34" charset="0"/>
                <a:hlinkClick r:id="rId3"/>
              </a:rPr>
              <a:t>/2020-emergency-response-guidebook#_</a:t>
            </a:r>
            <a:r>
              <a:rPr lang="en-US" sz="1800" b="0" dirty="0" err="1">
                <a:cs typeface="Arial" panose="020B0604020202020204" pitchFamily="34" charset="0"/>
                <a:hlinkClick r:id="rId3"/>
              </a:rPr>
              <a:t>Training_resources</a:t>
            </a:r>
            <a:endParaRPr lang="en-US" sz="1800" b="0" dirty="0">
              <a:cs typeface="Arial" panose="020B0604020202020204" pitchFamily="34" charset="0"/>
            </a:endParaRPr>
          </a:p>
          <a:p>
            <a:pPr marL="0" indent="0">
              <a:buNone/>
            </a:pPr>
            <a:endParaRPr lang="en-US" dirty="0"/>
          </a:p>
        </p:txBody>
      </p:sp>
      <p:pic>
        <p:nvPicPr>
          <p:cNvPr id="29" name="Picture 2" descr="2020 Emergency Response Guidebook : DOT Department of Transportation,  United States Government: Amazon.ca: Office Produc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95790">
            <a:off x="8034931" y="1506509"/>
            <a:ext cx="3010149" cy="451356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406BAF1A-1311-C6D2-2546-10659AF3C7CE}"/>
              </a:ext>
            </a:extLst>
          </p:cNvPr>
          <p:cNvSpPr>
            <a:spLocks noGrp="1"/>
          </p:cNvSpPr>
          <p:nvPr>
            <p:ph type="sldNum" sz="quarter" idx="12"/>
          </p:nvPr>
        </p:nvSpPr>
        <p:spPr/>
        <p:txBody>
          <a:bodyPr/>
          <a:lstStyle/>
          <a:p>
            <a:fld id="{2C6A56D9-1B21-401B-AC38-9FCF4A1F5F8C}" type="slidenum">
              <a:rPr lang="en-US" smtClean="0"/>
              <a:t>9</a:t>
            </a:fld>
            <a:endParaRPr lang="en-US"/>
          </a:p>
        </p:txBody>
      </p:sp>
    </p:spTree>
    <p:extLst>
      <p:ext uri="{BB962C8B-B14F-4D97-AF65-F5344CB8AC3E}">
        <p14:creationId xmlns:p14="http://schemas.microsoft.com/office/powerpoint/2010/main" val="15266563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464</TotalTime>
  <Words>1213</Words>
  <Application>Microsoft Office PowerPoint</Application>
  <PresentationFormat>Widescreen</PresentationFormat>
  <Paragraphs>139</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Raleway</vt:lpstr>
      <vt:lpstr>Arial Black</vt:lpstr>
      <vt:lpstr>Arial</vt:lpstr>
      <vt:lpstr>Calibri</vt:lpstr>
      <vt:lpstr>Raleway Black</vt:lpstr>
      <vt:lpstr>Office Theme</vt:lpstr>
      <vt:lpstr>PowerPoint Presentation</vt:lpstr>
      <vt:lpstr>PowerPoint Presentation</vt:lpstr>
      <vt:lpstr>SUPPORT FIRST RESPONDERS</vt:lpstr>
      <vt:lpstr>AVAILABLE TO QUALIFIED FIRST RESPONDERS</vt:lpstr>
      <vt:lpstr>PROVIDES IMMEDIATE INFORMATION</vt:lpstr>
      <vt:lpstr>PowerPoint Presentation</vt:lpstr>
      <vt:lpstr>HAZMAT VS. DANGEROUS GOODS</vt:lpstr>
      <vt:lpstr>SAFETY MARKS &amp; UN NUMBER</vt:lpstr>
      <vt:lpstr>EMERGENCY RESPONSE GUIDEBOOK (ERG)</vt:lpstr>
      <vt:lpstr>PowerPoint Presentation</vt:lpstr>
      <vt:lpstr>FOR RESPONDERS FIRST ON THE SCENE</vt:lpstr>
      <vt:lpstr>HOW IT WORKS</vt:lpstr>
      <vt:lpstr>QUERY RESULTS (SINGLE CAR)</vt:lpstr>
      <vt:lpstr>QUERY RESULTS (SINGLE CAR)</vt:lpstr>
      <vt:lpstr>ISOLATION ZONE</vt:lpstr>
      <vt:lpstr>CLASS I EMERGENCY NUMBERS</vt:lpstr>
      <vt:lpstr>CLASS I EMERGENCY NUMBERS</vt:lpstr>
      <vt:lpstr>VIEW TRAIN QUERY</vt:lpstr>
      <vt:lpstr>PowerPoint Presentation</vt:lpstr>
      <vt:lpstr>HOW TO INSTALL</vt:lpstr>
      <vt:lpstr>QUESTIONS?</vt:lpstr>
    </vt:vector>
  </TitlesOfParts>
  <Company>CP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Schumacher</dc:creator>
  <cp:lastModifiedBy>Ohlhaber, Kathy</cp:lastModifiedBy>
  <cp:revision>26</cp:revision>
  <dcterms:created xsi:type="dcterms:W3CDTF">2023-03-15T19:42:58Z</dcterms:created>
  <dcterms:modified xsi:type="dcterms:W3CDTF">2023-03-28T18:46:18Z</dcterms:modified>
</cp:coreProperties>
</file>