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4" r:id="rId3"/>
    <p:sldId id="348" r:id="rId4"/>
    <p:sldId id="325" r:id="rId5"/>
    <p:sldId id="327" r:id="rId6"/>
    <p:sldId id="331" r:id="rId7"/>
    <p:sldId id="337" r:id="rId8"/>
    <p:sldId id="346" r:id="rId9"/>
    <p:sldId id="349" r:id="rId10"/>
    <p:sldId id="338" r:id="rId11"/>
    <p:sldId id="339" r:id="rId12"/>
    <p:sldId id="343" r:id="rId13"/>
    <p:sldId id="341" r:id="rId14"/>
    <p:sldId id="344" r:id="rId15"/>
    <p:sldId id="288" r:id="rId16"/>
  </p:sldIdLst>
  <p:sldSz cx="12192000" cy="6858000"/>
  <p:notesSz cx="6858000" cy="9144000"/>
  <p:custDataLst>
    <p:tags r:id="rId19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EA"/>
    <a:srgbClr val="BFBFBF"/>
    <a:srgbClr val="CBCDD3"/>
    <a:srgbClr val="002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00" autoAdjust="0"/>
    <p:restoredTop sz="93023" autoAdjust="0"/>
  </p:normalViewPr>
  <p:slideViewPr>
    <p:cSldViewPr snapToGrid="0" showGuides="1">
      <p:cViewPr>
        <p:scale>
          <a:sx n="83" d="100"/>
          <a:sy n="83" d="100"/>
        </p:scale>
        <p:origin x="91" y="8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19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78D02-BC94-4372-B4EE-E50DAA6B102A}" type="datetimeFigureOut">
              <a:rPr lang="en-US" smtClean="0"/>
              <a:t>5/25/2021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F34F9-5911-446B-87CA-0C5B540FA0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12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EA533-B74C-4A7F-BC0E-F8600168F602}" type="datetimeFigureOut">
              <a:rPr lang="en-US" smtClean="0"/>
              <a:t>5/25/2021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dirty="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4F984-74D8-41E2-9A53-7B220BCAF3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3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4F984-74D8-41E2-9A53-7B220BCAF3D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4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/ Paus /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2207825" y="2702355"/>
            <a:ext cx="8292046" cy="1585097"/>
            <a:chOff x="2207825" y="2702355"/>
            <a:chExt cx="8292046" cy="1585097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71082" y="2702355"/>
              <a:ext cx="2828789" cy="158509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07825" y="3105381"/>
              <a:ext cx="2007850" cy="654204"/>
            </a:xfrm>
            <a:prstGeom prst="rect">
              <a:avLst/>
            </a:prstGeom>
            <a:effectLst>
              <a:outerShdw blurRad="215900" dist="38100" dir="2700000" algn="tl" rotWithShape="0">
                <a:prstClr val="black">
                  <a:alpha val="35000"/>
                </a:prstClr>
              </a:outerShdw>
            </a:effectLst>
          </p:spPr>
        </p:pic>
      </p:grpSp>
      <p:sp>
        <p:nvSpPr>
          <p:cNvPr id="7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2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4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1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5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70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sp>
        <p:nvSpPr>
          <p:cNvPr id="16" name="Freeform 5"/>
          <p:cNvSpPr>
            <a:spLocks/>
          </p:cNvSpPr>
          <p:nvPr userDrawn="1"/>
        </p:nvSpPr>
        <p:spPr bwMode="auto">
          <a:xfrm>
            <a:off x="2022795" y="-44406"/>
            <a:ext cx="5640748" cy="6934201"/>
          </a:xfrm>
          <a:custGeom>
            <a:avLst/>
            <a:gdLst>
              <a:gd name="T0" fmla="*/ 0 w 1787"/>
              <a:gd name="T1" fmla="*/ 2156 h 2156"/>
              <a:gd name="T2" fmla="*/ 1592 w 1787"/>
              <a:gd name="T3" fmla="*/ 1274 h 2156"/>
              <a:gd name="T4" fmla="*/ 1592 w 1787"/>
              <a:gd name="T5" fmla="*/ 881 h 2156"/>
              <a:gd name="T6" fmla="*/ 1592 w 1787"/>
              <a:gd name="T7" fmla="*/ 881 h 2156"/>
              <a:gd name="T8" fmla="*/ 0 w 1787"/>
              <a:gd name="T9" fmla="*/ 0 h 2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7" h="2156">
                <a:moveTo>
                  <a:pt x="0" y="2156"/>
                </a:moveTo>
                <a:cubicBezTo>
                  <a:pt x="1592" y="1274"/>
                  <a:pt x="1592" y="1274"/>
                  <a:pt x="1592" y="1274"/>
                </a:cubicBezTo>
                <a:cubicBezTo>
                  <a:pt x="1787" y="1166"/>
                  <a:pt x="1787" y="990"/>
                  <a:pt x="1592" y="881"/>
                </a:cubicBezTo>
                <a:cubicBezTo>
                  <a:pt x="1592" y="881"/>
                  <a:pt x="1592" y="881"/>
                  <a:pt x="1592" y="881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7" name="Rectangle 16"/>
          <p:cNvSpPr/>
          <p:nvPr userDrawn="1"/>
        </p:nvSpPr>
        <p:spPr>
          <a:xfrm>
            <a:off x="1910710" y="-141958"/>
            <a:ext cx="283849" cy="13062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sv-SE" sz="2000" dirty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1910710" y="6869502"/>
            <a:ext cx="283849" cy="13062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sv-SE" sz="2000" dirty="0" err="1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5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78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7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38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8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34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89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8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97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299" y="322088"/>
            <a:ext cx="11164614" cy="965536"/>
          </a:xfrm>
        </p:spPr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299" y="1619115"/>
            <a:ext cx="8807268" cy="4302260"/>
          </a:xfrm>
          <a:prstGeom prst="rect">
            <a:avLst/>
          </a:prstGeom>
        </p:spPr>
        <p:txBody>
          <a:bodyPr/>
          <a:lstStyle>
            <a:lvl1pPr marL="274638" indent="-274638">
              <a:defRPr/>
            </a:lvl1pPr>
            <a:lvl2pPr marL="444500" indent="-169863">
              <a:defRPr/>
            </a:lvl2pPr>
            <a:lvl3pPr marL="587375" indent="-142875"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AAD829-852B-4527-BC4E-0EDB6B7BD428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39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299" y="1619115"/>
            <a:ext cx="5502364" cy="4302260"/>
          </a:xfrm>
          <a:prstGeom prst="rect">
            <a:avLst/>
          </a:prstGeom>
        </p:spPr>
        <p:txBody>
          <a:bodyPr/>
          <a:lstStyle>
            <a:lvl1pPr marL="274638" indent="-274638">
              <a:defRPr/>
            </a:lvl1pPr>
            <a:lvl2pPr marL="444500" indent="-169863">
              <a:defRPr/>
            </a:lvl2pPr>
            <a:lvl3pPr marL="587375" indent="-142875"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116549" y="1619115"/>
            <a:ext cx="5502364" cy="4302260"/>
          </a:xfrm>
          <a:prstGeom prst="rect">
            <a:avLst/>
          </a:prstGeom>
        </p:spPr>
        <p:txBody>
          <a:bodyPr/>
          <a:lstStyle>
            <a:lvl1pPr marL="274638" indent="-274638">
              <a:defRPr/>
            </a:lvl1pPr>
            <a:lvl2pPr marL="444500" indent="-169863">
              <a:defRPr/>
            </a:lvl2pPr>
            <a:lvl3pPr marL="587375" indent="-142875"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179D07-265F-4404-9C8E-AEE51F2666A3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53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836" b="-1"/>
          <a:stretch/>
        </p:blipFill>
        <p:spPr>
          <a:xfrm>
            <a:off x="6095206" y="1697039"/>
            <a:ext cx="5524500" cy="4230828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1697039"/>
            <a:ext cx="5522913" cy="4224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middle to 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4299" y="1619115"/>
            <a:ext cx="5437050" cy="4302260"/>
          </a:xfrm>
          <a:prstGeom prst="rect">
            <a:avLst/>
          </a:prstGeom>
        </p:spPr>
        <p:txBody>
          <a:bodyPr/>
          <a:lstStyle>
            <a:lvl1pPr marL="274638" indent="-274638">
              <a:defRPr/>
            </a:lvl1pPr>
            <a:lvl2pPr marL="444500" indent="-169863">
              <a:defRPr/>
            </a:lvl2pPr>
            <a:lvl3pPr marL="587375" indent="-142875"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2A71BD-390C-4FA2-8577-CB2FCA4F0468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53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6095999" y="1697038"/>
            <a:ext cx="5522913" cy="422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sv-SE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54299" y="1619115"/>
            <a:ext cx="5476238" cy="4302260"/>
          </a:xfrm>
          <a:prstGeom prst="rect">
            <a:avLst/>
          </a:prstGeom>
        </p:spPr>
        <p:txBody>
          <a:bodyPr/>
          <a:lstStyle>
            <a:lvl1pPr marL="274638" indent="-274638">
              <a:defRPr/>
            </a:lvl1pPr>
            <a:lvl2pPr marL="444500" indent="-169863">
              <a:defRPr/>
            </a:lvl2pPr>
            <a:lvl3pPr marL="587375" indent="-142875"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433BF60F-22F7-4EBA-9E12-DA26BCC5C5F3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41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+ Inser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6096000" y="1697038"/>
            <a:ext cx="5522913" cy="4224337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Add content 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299" y="1619115"/>
            <a:ext cx="5515427" cy="4302260"/>
          </a:xfrm>
          <a:prstGeom prst="rect">
            <a:avLst/>
          </a:prstGeom>
        </p:spPr>
        <p:txBody>
          <a:bodyPr/>
          <a:lstStyle>
            <a:lvl1pPr marL="274638" indent="-274638">
              <a:defRPr/>
            </a:lvl1pPr>
            <a:lvl2pPr marL="444500" indent="-169863">
              <a:defRPr/>
            </a:lvl2pPr>
            <a:lvl3pPr marL="587375" indent="-142875"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FDE59B-C493-4676-A1A1-AADD850C8D0D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52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4299" y="1619115"/>
            <a:ext cx="8807268" cy="4302260"/>
          </a:xfrm>
          <a:prstGeom prst="rect">
            <a:avLst/>
          </a:prstGeom>
        </p:spPr>
        <p:txBody>
          <a:bodyPr/>
          <a:lstStyle>
            <a:lvl1pPr marL="274638" indent="-274638">
              <a:defRPr/>
            </a:lvl1pPr>
            <a:lvl2pPr marL="444500" indent="-169863">
              <a:defRPr/>
            </a:lvl2pPr>
            <a:lvl3pPr marL="587375" indent="-142875"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5E0A13-9BE7-4993-AABD-93F9A90E7F67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24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2135D-2D48-4A64-A7BF-9E44DF5E8381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6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87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SSAB PP Reg Images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3127" r="2622" b="17274"/>
          <a:stretch/>
        </p:blipFill>
        <p:spPr>
          <a:xfrm>
            <a:off x="252845" y="221673"/>
            <a:ext cx="11710555" cy="6421174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 userDrawn="1"/>
        </p:nvSpPr>
        <p:spPr>
          <a:xfrm>
            <a:off x="7797146" y="2323581"/>
            <a:ext cx="3703351" cy="1395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Customer’s</a:t>
            </a:r>
            <a:b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business in focus</a:t>
            </a:r>
          </a:p>
        </p:txBody>
      </p:sp>
      <p:pic>
        <p:nvPicPr>
          <p:cNvPr id="8" name="Bildobjekt 8" descr="SSAB Logotype 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98" y="2886360"/>
            <a:ext cx="1778000" cy="579153"/>
          </a:xfrm>
          <a:prstGeom prst="rect">
            <a:avLst/>
          </a:prstGeom>
        </p:spPr>
      </p:pic>
      <p:sp>
        <p:nvSpPr>
          <p:cNvPr id="9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F644-1DE8-4381-85AD-71A329BB0CB7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87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SSAB PP Reg Images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3127" r="2622" b="17274"/>
          <a:stretch/>
        </p:blipFill>
        <p:spPr>
          <a:xfrm>
            <a:off x="252845" y="221673"/>
            <a:ext cx="11710555" cy="6421174"/>
          </a:xfrm>
          <a:prstGeom prst="rect">
            <a:avLst/>
          </a:prstGeom>
        </p:spPr>
      </p:pic>
      <p:sp>
        <p:nvSpPr>
          <p:cNvPr id="13" name="Rektangel 10"/>
          <p:cNvSpPr/>
          <p:nvPr userDrawn="1"/>
        </p:nvSpPr>
        <p:spPr>
          <a:xfrm>
            <a:off x="8148063" y="1464084"/>
            <a:ext cx="3038299" cy="333651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9" name="Title 3"/>
          <p:cNvSpPr>
            <a:spLocks noGrp="1"/>
          </p:cNvSpPr>
          <p:nvPr userDrawn="1"/>
        </p:nvSpPr>
        <p:spPr>
          <a:xfrm>
            <a:off x="2005660" y="2306745"/>
            <a:ext cx="3703351" cy="1395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Customer’s</a:t>
            </a:r>
            <a:b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business in focus</a:t>
            </a:r>
          </a:p>
        </p:txBody>
      </p:sp>
      <p:sp>
        <p:nvSpPr>
          <p:cNvPr id="11" name="Text Placeholder 5"/>
          <p:cNvSpPr txBox="1">
            <a:spLocks/>
          </p:cNvSpPr>
          <p:nvPr userDrawn="1"/>
        </p:nvSpPr>
        <p:spPr>
          <a:xfrm>
            <a:off x="8211552" y="1780280"/>
            <a:ext cx="2959769" cy="2503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►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0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2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/>
            <a:r>
              <a:rPr lang="en-GB" sz="1600" dirty="0">
                <a:solidFill>
                  <a:schemeClr val="accent1"/>
                </a:solidFill>
              </a:rPr>
              <a:t>We constantly listen to and understand our customers’ needs.</a:t>
            </a:r>
          </a:p>
          <a:p>
            <a:pPr marL="268288" indent="-268288"/>
            <a:r>
              <a:rPr lang="en-GB" sz="1600" dirty="0">
                <a:solidFill>
                  <a:schemeClr val="accent1"/>
                </a:solidFill>
              </a:rPr>
              <a:t>We aim to always take an active, long-term interest in our customers’ business.</a:t>
            </a:r>
          </a:p>
          <a:p>
            <a:pPr marL="268288" indent="-268288"/>
            <a:r>
              <a:rPr lang="en-GB" sz="1600" dirty="0">
                <a:solidFill>
                  <a:schemeClr val="accent1"/>
                </a:solidFill>
              </a:rPr>
              <a:t>We want to earn our customers’ trust.</a:t>
            </a:r>
          </a:p>
          <a:p>
            <a:pPr marL="268288" indent="-268288"/>
            <a:r>
              <a:rPr lang="en-GB" sz="1600" dirty="0">
                <a:solidFill>
                  <a:schemeClr val="accent1"/>
                </a:solidFill>
              </a:rPr>
              <a:t>We want to be our customers’ innovation partner.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0E74F-F833-4F59-96BD-EFF174EA72B6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20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7" descr="SSAB PP Reg Images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2976" r="2536" b="17140"/>
          <a:stretch/>
        </p:blipFill>
        <p:spPr>
          <a:xfrm>
            <a:off x="304800" y="208633"/>
            <a:ext cx="11636188" cy="6410356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 userDrawn="1"/>
        </p:nvSpPr>
        <p:spPr>
          <a:xfrm>
            <a:off x="7770675" y="2461648"/>
            <a:ext cx="2722015" cy="12217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en-US" sz="4400" i="1" baseline="30000" dirty="0">
              <a:solidFill>
                <a:schemeClr val="bg1"/>
              </a:solidFill>
              <a:effectLst>
                <a:outerShdw blurRad="1270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Taking</a:t>
            </a:r>
            <a:b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responsibility</a:t>
            </a:r>
          </a:p>
        </p:txBody>
      </p:sp>
      <p:pic>
        <p:nvPicPr>
          <p:cNvPr id="8" name="Bildobjekt 8" descr="SSAB Logotype 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98" y="2886360"/>
            <a:ext cx="1778000" cy="579153"/>
          </a:xfrm>
          <a:prstGeom prst="rect">
            <a:avLst/>
          </a:prstGeom>
        </p:spPr>
      </p:pic>
      <p:sp>
        <p:nvSpPr>
          <p:cNvPr id="9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F644-1DE8-4381-85AD-71A329BB0CB7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60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7" descr="SSAB PP Reg Images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2976" r="2536" b="17140"/>
          <a:stretch/>
        </p:blipFill>
        <p:spPr>
          <a:xfrm>
            <a:off x="304800" y="208633"/>
            <a:ext cx="11636188" cy="6410356"/>
          </a:xfrm>
          <a:prstGeom prst="rect">
            <a:avLst/>
          </a:prstGeom>
        </p:spPr>
      </p:pic>
      <p:sp>
        <p:nvSpPr>
          <p:cNvPr id="7" name="Rektangel 10"/>
          <p:cNvSpPr/>
          <p:nvPr userDrawn="1"/>
        </p:nvSpPr>
        <p:spPr>
          <a:xfrm>
            <a:off x="8148063" y="1464084"/>
            <a:ext cx="3038299" cy="345716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8" name="Text Placeholder 5"/>
          <p:cNvSpPr txBox="1">
            <a:spLocks/>
          </p:cNvSpPr>
          <p:nvPr userDrawn="1"/>
        </p:nvSpPr>
        <p:spPr>
          <a:xfrm>
            <a:off x="8196189" y="1867119"/>
            <a:ext cx="2959769" cy="2503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►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0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2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We build strong, long-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lasting relationships by being professional, cooperative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and honest.</a:t>
            </a:r>
          </a:p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We keep our promises.</a:t>
            </a:r>
          </a:p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We work safely and responsibly.</a:t>
            </a:r>
          </a:p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We respect people and strive for diversity. </a:t>
            </a:r>
          </a:p>
        </p:txBody>
      </p:sp>
      <p:sp>
        <p:nvSpPr>
          <p:cNvPr id="9" name="Title 3"/>
          <p:cNvSpPr>
            <a:spLocks noGrp="1"/>
          </p:cNvSpPr>
          <p:nvPr userDrawn="1"/>
        </p:nvSpPr>
        <p:spPr>
          <a:xfrm>
            <a:off x="2000490" y="2507922"/>
            <a:ext cx="2722015" cy="12217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en-US" sz="4400" i="1" baseline="30000" dirty="0">
              <a:solidFill>
                <a:schemeClr val="bg1"/>
              </a:solidFill>
              <a:effectLst>
                <a:outerShdw blurRad="1270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Taking</a:t>
            </a:r>
            <a:b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responsibility</a:t>
            </a:r>
          </a:p>
        </p:txBody>
      </p:sp>
      <p:sp>
        <p:nvSpPr>
          <p:cNvPr id="10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F644-1DE8-4381-85AD-71A329BB0CB7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8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3" descr="SSAB PP Reg Images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13304" r="2649" b="16540"/>
          <a:stretch/>
        </p:blipFill>
        <p:spPr>
          <a:xfrm>
            <a:off x="277091" y="215153"/>
            <a:ext cx="11663772" cy="6454588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 userDrawn="1"/>
        </p:nvSpPr>
        <p:spPr>
          <a:xfrm>
            <a:off x="7793874" y="2547599"/>
            <a:ext cx="2722015" cy="12217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Exceeding </a:t>
            </a:r>
            <a:b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expectations</a:t>
            </a:r>
          </a:p>
        </p:txBody>
      </p:sp>
      <p:pic>
        <p:nvPicPr>
          <p:cNvPr id="8" name="Bildobjekt 8" descr="SSAB Logotype 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98" y="2886360"/>
            <a:ext cx="1778000" cy="579153"/>
          </a:xfrm>
          <a:prstGeom prst="rect">
            <a:avLst/>
          </a:prstGeom>
        </p:spPr>
      </p:pic>
      <p:sp>
        <p:nvSpPr>
          <p:cNvPr id="9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F644-1DE8-4381-85AD-71A329BB0CB7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3" descr="SSAB PP Reg Images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13304" r="2649" b="16540"/>
          <a:stretch/>
        </p:blipFill>
        <p:spPr>
          <a:xfrm>
            <a:off x="277091" y="215153"/>
            <a:ext cx="11663772" cy="6454588"/>
          </a:xfrm>
          <a:prstGeom prst="rect">
            <a:avLst/>
          </a:prstGeom>
        </p:spPr>
      </p:pic>
      <p:sp>
        <p:nvSpPr>
          <p:cNvPr id="7" name="Rektangel 10"/>
          <p:cNvSpPr/>
          <p:nvPr userDrawn="1"/>
        </p:nvSpPr>
        <p:spPr>
          <a:xfrm>
            <a:off x="8163426" y="1487604"/>
            <a:ext cx="3038299" cy="345716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8" name="Text Placeholder 5"/>
          <p:cNvSpPr txBox="1">
            <a:spLocks/>
          </p:cNvSpPr>
          <p:nvPr userDrawn="1"/>
        </p:nvSpPr>
        <p:spPr>
          <a:xfrm>
            <a:off x="8211552" y="1780280"/>
            <a:ext cx="2959769" cy="2503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►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0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2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We are dedicated, ambitious and proud of what we do.</a:t>
            </a:r>
          </a:p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We are straightforward, result-oriented and quickly take action.</a:t>
            </a:r>
          </a:p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We don’t do things that don’t create value for our stakeholders.</a:t>
            </a:r>
          </a:p>
          <a:p>
            <a:pPr marL="268288" indent="-268288"/>
            <a:r>
              <a:rPr lang="en-US" sz="1600" dirty="0">
                <a:solidFill>
                  <a:schemeClr val="accent1"/>
                </a:solidFill>
              </a:rPr>
              <a:t>To achieve top performance, we always challenge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ourselves and further enhance our expertise.</a:t>
            </a:r>
          </a:p>
        </p:txBody>
      </p:sp>
      <p:sp>
        <p:nvSpPr>
          <p:cNvPr id="9" name="Title 3"/>
          <p:cNvSpPr>
            <a:spLocks noGrp="1"/>
          </p:cNvSpPr>
          <p:nvPr userDrawn="1"/>
        </p:nvSpPr>
        <p:spPr>
          <a:xfrm>
            <a:off x="1972031" y="2529000"/>
            <a:ext cx="2722015" cy="12217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Exceeding </a:t>
            </a:r>
            <a:b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i="1" baseline="30000" dirty="0">
                <a:solidFill>
                  <a:schemeClr val="bg1"/>
                </a:solidFill>
                <a:effectLst>
                  <a:outerShdw blurRad="1270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expectations</a:t>
            </a:r>
          </a:p>
        </p:txBody>
      </p:sp>
      <p:sp>
        <p:nvSpPr>
          <p:cNvPr id="10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2C44-FBE3-4F65-9F9A-3334FEC49654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00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85750" y="219075"/>
            <a:ext cx="11620500" cy="6419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349500"/>
            <a:ext cx="7965528" cy="2001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QUOTE OR SLOGAN 72 PTS BOLD CAPS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E5E343-2636-4780-80F5-745C72B62E9D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9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5750" y="219075"/>
            <a:ext cx="11620500" cy="6419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349500"/>
            <a:ext cx="7965528" cy="2001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QUOTE OR SLOGAN 72 PTS BOLD CAPS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1033949" y="6235815"/>
            <a:ext cx="2286000" cy="2779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5CC4E-7846-40DA-B4D1-8C380E6CD956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5"/>
          </p:nvPr>
        </p:nvSpPr>
        <p:spPr>
          <a:xfrm>
            <a:off x="3337637" y="6235815"/>
            <a:ext cx="3852332" cy="2779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6"/>
          </p:nvPr>
        </p:nvSpPr>
        <p:spPr>
          <a:xfrm>
            <a:off x="474632" y="6235815"/>
            <a:ext cx="550507" cy="2779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93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85750" y="219075"/>
            <a:ext cx="11620500" cy="6419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349500"/>
            <a:ext cx="7965528" cy="2001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QUOTE OR SLOGAN 72 PTS BOLD CAPS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F4A1B8-441D-40C4-BCDC-5AB88124CB69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33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85750" y="219075"/>
            <a:ext cx="11620500" cy="6419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3A7BA-C149-47FA-89A2-A8DBFB7C1453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Last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96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5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5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3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9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9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60920" y="6146646"/>
            <a:ext cx="857993" cy="279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779" y="2038118"/>
            <a:ext cx="5278755" cy="164052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779" y="3806226"/>
            <a:ext cx="5278755" cy="919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ocumentClassificationPlaceHolder"/>
          <p:cNvSpPr txBox="1"/>
          <p:nvPr userDrawn="1"/>
        </p:nvSpPr>
        <p:spPr>
          <a:xfrm>
            <a:off x="5307106" y="6235814"/>
            <a:ext cx="1577788" cy="2779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GB" sz="1100" dirty="0" err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3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5750" y="1312506"/>
            <a:ext cx="11620500" cy="53264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298" y="322088"/>
            <a:ext cx="11115655" cy="9655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Headline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10760920" y="6148133"/>
            <a:ext cx="857993" cy="278067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571500" y="-365640"/>
            <a:ext cx="11047413" cy="274320"/>
            <a:chOff x="571500" y="-365640"/>
            <a:chExt cx="11047413" cy="274320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571500" y="-365640"/>
              <a:ext cx="0" cy="27432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1618913" y="-365640"/>
              <a:ext cx="0" cy="27432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6096000" y="-365640"/>
              <a:ext cx="0" cy="27432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 userDrawn="1"/>
        </p:nvGrpSpPr>
        <p:grpSpPr>
          <a:xfrm>
            <a:off x="572293" y="6949440"/>
            <a:ext cx="11047413" cy="274320"/>
            <a:chOff x="571500" y="-365640"/>
            <a:chExt cx="11047413" cy="274320"/>
          </a:xfrm>
        </p:grpSpPr>
        <p:cxnSp>
          <p:nvCxnSpPr>
            <p:cNvPr id="16" name="Straight Connector 15"/>
            <p:cNvCxnSpPr/>
            <p:nvPr userDrawn="1"/>
          </p:nvCxnSpPr>
          <p:spPr>
            <a:xfrm>
              <a:off x="571500" y="-365640"/>
              <a:ext cx="0" cy="27432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1618913" y="-365640"/>
              <a:ext cx="0" cy="27432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6096000" y="-365640"/>
              <a:ext cx="0" cy="27432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 userDrawn="1"/>
        </p:nvGrpSpPr>
        <p:grpSpPr>
          <a:xfrm>
            <a:off x="12283440" y="1136650"/>
            <a:ext cx="369726" cy="4781233"/>
            <a:chOff x="12283440" y="1136650"/>
            <a:chExt cx="369726" cy="4781233"/>
          </a:xfrm>
        </p:grpSpPr>
        <p:cxnSp>
          <p:nvCxnSpPr>
            <p:cNvPr id="25" name="Straight Connector 24"/>
            <p:cNvCxnSpPr/>
            <p:nvPr userDrawn="1"/>
          </p:nvCxnSpPr>
          <p:spPr>
            <a:xfrm rot="5400000">
              <a:off x="12468303" y="1512175"/>
              <a:ext cx="0" cy="36972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rot="5400000">
              <a:off x="12468303" y="5733020"/>
              <a:ext cx="0" cy="36972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rot="5400000">
              <a:off x="12468303" y="951787"/>
              <a:ext cx="0" cy="36972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 userDrawn="1"/>
        </p:nvGrpSpPr>
        <p:grpSpPr>
          <a:xfrm>
            <a:off x="-464060" y="1136650"/>
            <a:ext cx="369726" cy="4786630"/>
            <a:chOff x="12283440" y="1136650"/>
            <a:chExt cx="369726" cy="4786630"/>
          </a:xfrm>
        </p:grpSpPr>
        <p:cxnSp>
          <p:nvCxnSpPr>
            <p:cNvPr id="38" name="Straight Connector 37"/>
            <p:cNvCxnSpPr/>
            <p:nvPr userDrawn="1"/>
          </p:nvCxnSpPr>
          <p:spPr>
            <a:xfrm rot="5400000">
              <a:off x="12468303" y="1512175"/>
              <a:ext cx="0" cy="36972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 rot="5400000">
              <a:off x="12468303" y="5738417"/>
              <a:ext cx="0" cy="36972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rot="5400000">
              <a:off x="12468303" y="951787"/>
              <a:ext cx="0" cy="36972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1033949" y="6235815"/>
            <a:ext cx="1798898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3"/>
                </a:solidFill>
              </a:defRPr>
            </a:lvl1pPr>
          </a:lstStyle>
          <a:p>
            <a:fld id="{1E00F644-1DE8-4381-85AD-71A329BB0CB7}" type="datetime2">
              <a:rPr lang="en-US" smtClean="0"/>
              <a:t>Tuesday, May 25, 2021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846" y="6235815"/>
            <a:ext cx="2339789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First Last name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632" y="6235815"/>
            <a:ext cx="550507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accent3"/>
                </a:solidFill>
              </a:defRPr>
            </a:lvl1pPr>
          </a:lstStyle>
          <a:p>
            <a:fld id="{BA47BC79-BCF2-4DC5-86E0-EC2159E89D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7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774" r:id="rId13"/>
    <p:sldLayoutId id="2147483691" r:id="rId14"/>
    <p:sldLayoutId id="2147483681" r:id="rId15"/>
    <p:sldLayoutId id="2147483718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677" r:id="rId23"/>
    <p:sldLayoutId id="2147483678" r:id="rId24"/>
    <p:sldLayoutId id="2147483659" r:id="rId25"/>
    <p:sldLayoutId id="2147483660" r:id="rId26"/>
    <p:sldLayoutId id="2147483676" r:id="rId27"/>
    <p:sldLayoutId id="2147483679" r:id="rId28"/>
    <p:sldLayoutId id="2147483680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654" r:id="rId36"/>
    <p:sldLayoutId id="2147483663" r:id="rId37"/>
    <p:sldLayoutId id="2147483664" r:id="rId38"/>
    <p:sldLayoutId id="2147483675" r:id="rId39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►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03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50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22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4" pos="360" userDrawn="1">
          <p15:clr>
            <a:srgbClr val="F26B43"/>
          </p15:clr>
        </p15:guide>
        <p15:guide id="5" pos="7319" userDrawn="1">
          <p15:clr>
            <a:srgbClr val="F26B43"/>
          </p15:clr>
        </p15:guide>
        <p15:guide id="6" orient="horz" pos="1069" userDrawn="1">
          <p15:clr>
            <a:srgbClr val="F26B43"/>
          </p15:clr>
        </p15:guide>
        <p15:guide id="10" orient="horz" pos="3730" userDrawn="1">
          <p15:clr>
            <a:srgbClr val="F26B43"/>
          </p15:clr>
        </p15:guide>
        <p15:guide id="13" orient="horz" pos="7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1.375” Plate Notched Bar Tensile Testing 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97846" y="4152744"/>
            <a:ext cx="10396308" cy="1044139"/>
          </a:xfrm>
        </p:spPr>
        <p:txBody>
          <a:bodyPr/>
          <a:lstStyle/>
          <a:p>
            <a:r>
              <a:rPr lang="en-US" dirty="0" smtClean="0">
                <a:solidFill>
                  <a:srgbClr val="002664"/>
                </a:solidFill>
              </a:rPr>
              <a:t>Notched tensile tests were performed in the as-normalized condition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As stress </a:t>
            </a:r>
            <a:r>
              <a:rPr lang="en-US" dirty="0" err="1" smtClean="0">
                <a:solidFill>
                  <a:srgbClr val="002664"/>
                </a:solidFill>
              </a:rPr>
              <a:t>triaxiality</a:t>
            </a:r>
            <a:r>
              <a:rPr lang="en-US" dirty="0" smtClean="0">
                <a:solidFill>
                  <a:srgbClr val="002664"/>
                </a:solidFill>
              </a:rPr>
              <a:t> increases (notch becomes more severe), the yield and tensile strength increase while the ductility decreases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136686"/>
              </p:ext>
            </p:extLst>
          </p:nvPr>
        </p:nvGraphicFramePr>
        <p:xfrm>
          <a:off x="897846" y="1287624"/>
          <a:ext cx="10396308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196">
                  <a:extLst>
                    <a:ext uri="{9D8B030D-6E8A-4147-A177-3AD203B41FA5}">
                      <a16:colId xmlns:a16="http://schemas.microsoft.com/office/drawing/2014/main" xmlns="" val="376705065"/>
                    </a:ext>
                  </a:extLst>
                </a:gridCol>
                <a:gridCol w="1386205">
                  <a:extLst>
                    <a:ext uri="{9D8B030D-6E8A-4147-A177-3AD203B41FA5}">
                      <a16:colId xmlns:a16="http://schemas.microsoft.com/office/drawing/2014/main" xmlns="" val="480467682"/>
                    </a:ext>
                  </a:extLst>
                </a:gridCol>
                <a:gridCol w="609854">
                  <a:extLst>
                    <a:ext uri="{9D8B030D-6E8A-4147-A177-3AD203B41FA5}">
                      <a16:colId xmlns:a16="http://schemas.microsoft.com/office/drawing/2014/main" xmlns="" val="301981706"/>
                    </a:ext>
                  </a:extLst>
                </a:gridCol>
                <a:gridCol w="1613538">
                  <a:extLst>
                    <a:ext uri="{9D8B030D-6E8A-4147-A177-3AD203B41FA5}">
                      <a16:colId xmlns:a16="http://schemas.microsoft.com/office/drawing/2014/main" xmlns="" val="1932831971"/>
                    </a:ext>
                  </a:extLst>
                </a:gridCol>
                <a:gridCol w="1630456">
                  <a:extLst>
                    <a:ext uri="{9D8B030D-6E8A-4147-A177-3AD203B41FA5}">
                      <a16:colId xmlns:a16="http://schemas.microsoft.com/office/drawing/2014/main" xmlns="" val="597842861"/>
                    </a:ext>
                  </a:extLst>
                </a:gridCol>
                <a:gridCol w="1500761">
                  <a:extLst>
                    <a:ext uri="{9D8B030D-6E8A-4147-A177-3AD203B41FA5}">
                      <a16:colId xmlns:a16="http://schemas.microsoft.com/office/drawing/2014/main" xmlns="" val="1162276756"/>
                    </a:ext>
                  </a:extLst>
                </a:gridCol>
                <a:gridCol w="1525253">
                  <a:extLst>
                    <a:ext uri="{9D8B030D-6E8A-4147-A177-3AD203B41FA5}">
                      <a16:colId xmlns:a16="http://schemas.microsoft.com/office/drawing/2014/main" xmlns="" val="2612626033"/>
                    </a:ext>
                  </a:extLst>
                </a:gridCol>
                <a:gridCol w="1328045">
                  <a:extLst>
                    <a:ext uri="{9D8B030D-6E8A-4147-A177-3AD203B41FA5}">
                      <a16:colId xmlns:a16="http://schemas.microsoft.com/office/drawing/2014/main" xmlns="" val="2537697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Notch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 Yield</a:t>
                      </a:r>
                      <a:r>
                        <a:rPr lang="en-US" baseline="0" dirty="0" smtClean="0"/>
                        <a:t> Strength (</a:t>
                      </a:r>
                      <a:r>
                        <a:rPr lang="en-US" baseline="0" dirty="0" err="1" smtClean="0"/>
                        <a:t>ksi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5% Yield Strength (</a:t>
                      </a:r>
                      <a:r>
                        <a:rPr lang="en-US" dirty="0" err="1" smtClean="0"/>
                        <a:t>ksi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Tensile</a:t>
                      </a:r>
                      <a:r>
                        <a:rPr lang="en-US" baseline="0" dirty="0" smtClean="0"/>
                        <a:t> Strength (</a:t>
                      </a:r>
                      <a:r>
                        <a:rPr lang="en-US" baseline="0" dirty="0" err="1" smtClean="0"/>
                        <a:t>ksi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2” Elongation (%)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Reduction</a:t>
                      </a:r>
                      <a:r>
                        <a:rPr lang="en-US" baseline="0" dirty="0" smtClean="0"/>
                        <a:t> of Area (%)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43349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56.1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2812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113.2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52.2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2156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0.10”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108.2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46.4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4679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0.10”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109.5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117.2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51.2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39098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Longitudinal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125.7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131.6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42.5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3046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0.05”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119.0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126.4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80477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5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Notched Bar Tensile Testing Comparison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4298" y="1287624"/>
            <a:ext cx="10396308" cy="1044139"/>
          </a:xfrm>
        </p:spPr>
        <p:txBody>
          <a:bodyPr/>
          <a:lstStyle/>
          <a:p>
            <a:r>
              <a:rPr lang="en-US" dirty="0" smtClean="0">
                <a:solidFill>
                  <a:srgbClr val="002664"/>
                </a:solidFill>
              </a:rPr>
              <a:t>To help evaluate the notched bar tensile test results, the Notch Strength Ratio and Notch Ductility Ratio are calculated and compared to results from ATCCRP Report for Project TWP-10</a:t>
            </a:r>
          </a:p>
          <a:p>
            <a:pPr lvl="1"/>
            <a:r>
              <a:rPr lang="en-US" dirty="0" smtClean="0">
                <a:solidFill>
                  <a:srgbClr val="002664"/>
                </a:solidFill>
              </a:rPr>
              <a:t>These values normalize the notch UTS and </a:t>
            </a:r>
            <a:r>
              <a:rPr lang="en-US" dirty="0" err="1" smtClean="0">
                <a:solidFill>
                  <a:srgbClr val="002664"/>
                </a:solidFill>
              </a:rPr>
              <a:t>RoA</a:t>
            </a:r>
            <a:r>
              <a:rPr lang="en-US" dirty="0" smtClean="0">
                <a:solidFill>
                  <a:srgbClr val="002664"/>
                </a:solidFill>
              </a:rPr>
              <a:t> values with the standard tensile specimen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98" y="2253160"/>
            <a:ext cx="5486400" cy="3710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553" y="2253160"/>
            <a:ext cx="5486400" cy="3714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Placeholder 5"/>
          <p:cNvSpPr txBox="1">
            <a:spLocks/>
          </p:cNvSpPr>
          <p:nvPr/>
        </p:nvSpPr>
        <p:spPr>
          <a:xfrm>
            <a:off x="474632" y="5991731"/>
            <a:ext cx="10396308" cy="640298"/>
          </a:xfrm>
          <a:prstGeom prst="rect">
            <a:avLst/>
          </a:prstGeom>
        </p:spPr>
        <p:txBody>
          <a:bodyPr/>
          <a:lstStyle>
            <a:lvl1pPr marL="274638" marR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►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3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2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2664"/>
                </a:solidFill>
              </a:rPr>
              <a:t>The 1.375” material has slightly lower Notch Strength Ratios on severe notches, but similar or better Notch Ductility Ratios on all notches</a:t>
            </a:r>
          </a:p>
        </p:txBody>
      </p:sp>
    </p:spTree>
    <p:extLst>
      <p:ext uri="{BB962C8B-B14F-4D97-AF65-F5344CB8AC3E}">
        <p14:creationId xmlns:p14="http://schemas.microsoft.com/office/powerpoint/2010/main" val="8311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Normalized Puncture Energy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4298" y="1287624"/>
            <a:ext cx="10396308" cy="1044139"/>
          </a:xfrm>
        </p:spPr>
        <p:txBody>
          <a:bodyPr/>
          <a:lstStyle/>
          <a:p>
            <a:r>
              <a:rPr lang="en-US" dirty="0" smtClean="0">
                <a:solidFill>
                  <a:srgbClr val="002664"/>
                </a:solidFill>
              </a:rPr>
              <a:t>To evaluate the puncture resistance of the thicker TC128 Grade B material, the Predicted Normalized Puncture Energy (</a:t>
            </a:r>
            <a:r>
              <a:rPr lang="en-US" dirty="0" err="1" smtClean="0">
                <a:solidFill>
                  <a:srgbClr val="002664"/>
                </a:solidFill>
              </a:rPr>
              <a:t>E</a:t>
            </a:r>
            <a:r>
              <a:rPr lang="en-US" baseline="-25000" dirty="0" err="1" smtClean="0">
                <a:solidFill>
                  <a:srgbClr val="002664"/>
                </a:solidFill>
              </a:rPr>
              <a:t>fit</a:t>
            </a:r>
            <a:r>
              <a:rPr lang="en-US" dirty="0" smtClean="0">
                <a:solidFill>
                  <a:srgbClr val="002664"/>
                </a:solidFill>
              </a:rPr>
              <a:t>) was calculated using 3 models </a:t>
            </a:r>
            <a:r>
              <a:rPr lang="en-US" dirty="0">
                <a:solidFill>
                  <a:srgbClr val="002664"/>
                </a:solidFill>
              </a:rPr>
              <a:t>from the ATCCRP Report for Project </a:t>
            </a:r>
            <a:r>
              <a:rPr lang="en-US" dirty="0" smtClean="0">
                <a:solidFill>
                  <a:srgbClr val="002664"/>
                </a:solidFill>
              </a:rPr>
              <a:t>TWP-10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Below are the formulas for each model, which use a combination of yield strength, tensile strength, elongation at UTS, and flow stress to determine the puncture energy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454298" y="5627751"/>
            <a:ext cx="10396308" cy="886049"/>
          </a:xfrm>
          <a:prstGeom prst="rect">
            <a:avLst/>
          </a:prstGeom>
        </p:spPr>
        <p:txBody>
          <a:bodyPr/>
          <a:lstStyle>
            <a:lvl1pPr marL="274638" marR="0" indent="-2746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►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73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2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2664"/>
                </a:solidFill>
              </a:rPr>
              <a:t>The ATCCRP Report recommends use of all 3 </a:t>
            </a:r>
            <a:r>
              <a:rPr lang="en-US" dirty="0">
                <a:solidFill>
                  <a:srgbClr val="002664"/>
                </a:solidFill>
              </a:rPr>
              <a:t>models in conjunction as candidate tank car materials are likely to perturb the input variables beyond the calibration </a:t>
            </a:r>
            <a:r>
              <a:rPr lang="en-US" dirty="0" smtClean="0">
                <a:solidFill>
                  <a:srgbClr val="002664"/>
                </a:solidFill>
              </a:rPr>
              <a:t>range; however, this does give us a rough idea of how the thicker TC128 Grade B material will perform</a:t>
            </a:r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534307" y="2864648"/>
            <a:ext cx="7123387" cy="27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1.375” Plate Predicted Normalized Puncture Energy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08040" y="4923568"/>
            <a:ext cx="11175920" cy="1590232"/>
          </a:xfrm>
        </p:spPr>
        <p:txBody>
          <a:bodyPr/>
          <a:lstStyle/>
          <a:p>
            <a:r>
              <a:rPr lang="en-US" dirty="0" smtClean="0">
                <a:solidFill>
                  <a:srgbClr val="002664"/>
                </a:solidFill>
              </a:rPr>
              <a:t>All locations and all directions display </a:t>
            </a:r>
            <a:r>
              <a:rPr lang="en-US" dirty="0" err="1" smtClean="0">
                <a:solidFill>
                  <a:srgbClr val="002664"/>
                </a:solidFill>
              </a:rPr>
              <a:t>E</a:t>
            </a:r>
            <a:r>
              <a:rPr lang="en-US" baseline="-25000" dirty="0" err="1" smtClean="0">
                <a:solidFill>
                  <a:srgbClr val="002664"/>
                </a:solidFill>
              </a:rPr>
              <a:t>fit</a:t>
            </a:r>
            <a:r>
              <a:rPr lang="en-US" dirty="0" smtClean="0">
                <a:solidFill>
                  <a:srgbClr val="002664"/>
                </a:solidFill>
              </a:rPr>
              <a:t> values greater than 1, which means that all of these tests have a higher predicted puncture energy than TC128 Grade B material from the Next Generation Railroad Tank Car Project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Mid-thickness tests exhibited better puncture resistance due to </a:t>
            </a:r>
            <a:r>
              <a:rPr lang="en-US" dirty="0">
                <a:solidFill>
                  <a:srgbClr val="002664"/>
                </a:solidFill>
              </a:rPr>
              <a:t>the increase in ultimate tensile strength, decrease in yield strength, and little difference in elongation at UTS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357940"/>
              </p:ext>
            </p:extLst>
          </p:nvPr>
        </p:nvGraphicFramePr>
        <p:xfrm>
          <a:off x="508040" y="1287624"/>
          <a:ext cx="1117592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266">
                  <a:extLst>
                    <a:ext uri="{9D8B030D-6E8A-4147-A177-3AD203B41FA5}">
                      <a16:colId xmlns:a16="http://schemas.microsoft.com/office/drawing/2014/main" xmlns="" val="376705065"/>
                    </a:ext>
                  </a:extLst>
                </a:gridCol>
                <a:gridCol w="1386205">
                  <a:extLst>
                    <a:ext uri="{9D8B030D-6E8A-4147-A177-3AD203B41FA5}">
                      <a16:colId xmlns:a16="http://schemas.microsoft.com/office/drawing/2014/main" xmlns="" val="480467682"/>
                    </a:ext>
                  </a:extLst>
                </a:gridCol>
                <a:gridCol w="609854">
                  <a:extLst>
                    <a:ext uri="{9D8B030D-6E8A-4147-A177-3AD203B41FA5}">
                      <a16:colId xmlns:a16="http://schemas.microsoft.com/office/drawing/2014/main" xmlns="" val="301981706"/>
                    </a:ext>
                  </a:extLst>
                </a:gridCol>
                <a:gridCol w="1477609">
                  <a:extLst>
                    <a:ext uri="{9D8B030D-6E8A-4147-A177-3AD203B41FA5}">
                      <a16:colId xmlns:a16="http://schemas.microsoft.com/office/drawing/2014/main" xmlns="" val="1932831971"/>
                    </a:ext>
                  </a:extLst>
                </a:gridCol>
                <a:gridCol w="1492469">
                  <a:extLst>
                    <a:ext uri="{9D8B030D-6E8A-4147-A177-3AD203B41FA5}">
                      <a16:colId xmlns:a16="http://schemas.microsoft.com/office/drawing/2014/main" xmlns="" val="597842861"/>
                    </a:ext>
                  </a:extLst>
                </a:gridCol>
                <a:gridCol w="1471448">
                  <a:extLst>
                    <a:ext uri="{9D8B030D-6E8A-4147-A177-3AD203B41FA5}">
                      <a16:colId xmlns:a16="http://schemas.microsoft.com/office/drawing/2014/main" xmlns="" val="1162276756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xmlns="" val="2612626033"/>
                    </a:ext>
                  </a:extLst>
                </a:gridCol>
                <a:gridCol w="1089533">
                  <a:extLst>
                    <a:ext uri="{9D8B030D-6E8A-4147-A177-3AD203B41FA5}">
                      <a16:colId xmlns:a16="http://schemas.microsoft.com/office/drawing/2014/main" xmlns="" val="1429879313"/>
                    </a:ext>
                  </a:extLst>
                </a:gridCol>
                <a:gridCol w="1559074">
                  <a:extLst>
                    <a:ext uri="{9D8B030D-6E8A-4147-A177-3AD203B41FA5}">
                      <a16:colId xmlns:a16="http://schemas.microsoft.com/office/drawing/2014/main" xmlns="" val="24408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 Yield</a:t>
                      </a:r>
                      <a:r>
                        <a:rPr lang="en-US" baseline="0" dirty="0" smtClean="0"/>
                        <a:t> Strength (</a:t>
                      </a:r>
                      <a:r>
                        <a:rPr lang="en-US" baseline="0" dirty="0" err="1" smtClean="0"/>
                        <a:t>ksi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Tensile</a:t>
                      </a:r>
                      <a:r>
                        <a:rPr lang="en-US" baseline="0" dirty="0" smtClean="0"/>
                        <a:t> Strength (</a:t>
                      </a:r>
                      <a:r>
                        <a:rPr lang="en-US" baseline="0" dirty="0" err="1" smtClean="0"/>
                        <a:t>ksi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Elongation</a:t>
                      </a:r>
                      <a:r>
                        <a:rPr lang="en-US" baseline="-25000" dirty="0" err="1" smtClean="0"/>
                        <a:t>UTS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fit</a:t>
                      </a:r>
                      <a:r>
                        <a:rPr lang="en-US" dirty="0" smtClean="0"/>
                        <a:t> (U-Y Model)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fit</a:t>
                      </a:r>
                      <a:r>
                        <a:rPr lang="en-US" dirty="0" smtClean="0"/>
                        <a:t> (U-Y-e Model)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fit</a:t>
                      </a:r>
                      <a:r>
                        <a:rPr lang="en-US" dirty="0" smtClean="0"/>
                        <a:t> (U-Y-</a:t>
                      </a:r>
                      <a:r>
                        <a:rPr lang="en-US" dirty="0" err="1" smtClean="0"/>
                        <a:t>eFlow</a:t>
                      </a:r>
                      <a:r>
                        <a:rPr lang="en-US" dirty="0" smtClean="0"/>
                        <a:t> Model)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43349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Quarter-t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Transverse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1.07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2812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Quarter-t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1.07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2156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58.7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1.07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4679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1.09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39098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Quarter-t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Longitudinal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1.05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3046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Quarter-t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1.06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80477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1.09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2365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59.8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91.8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1.16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1.10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1.08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3921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4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083" y="403960"/>
            <a:ext cx="4727642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Puncture Energy Comparison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4298" y="1290306"/>
            <a:ext cx="5211468" cy="2232182"/>
          </a:xfrm>
        </p:spPr>
        <p:txBody>
          <a:bodyPr/>
          <a:lstStyle/>
          <a:p>
            <a:r>
              <a:rPr lang="en-US" sz="1300" dirty="0">
                <a:solidFill>
                  <a:srgbClr val="002664"/>
                </a:solidFill>
              </a:rPr>
              <a:t>In general, trial material displays better predicted normalized puncture energy than material from the ATCCRP Report for Project TWP-10</a:t>
            </a:r>
          </a:p>
          <a:p>
            <a:r>
              <a:rPr lang="en-US" sz="1300" dirty="0">
                <a:solidFill>
                  <a:srgbClr val="002664"/>
                </a:solidFill>
              </a:rPr>
              <a:t>For all sample locations, the quarter-thickness longitudinal samples displayed the lowest predicted normalized puncture </a:t>
            </a:r>
            <a:r>
              <a:rPr lang="en-US" sz="1300" dirty="0" smtClean="0">
                <a:solidFill>
                  <a:srgbClr val="002664"/>
                </a:solidFill>
              </a:rPr>
              <a:t>energy due to having the highest yield strength and lowest ultimate tensile strength</a:t>
            </a:r>
            <a:endParaRPr lang="en-US" sz="1300" dirty="0">
              <a:solidFill>
                <a:srgbClr val="002664"/>
              </a:solidFill>
            </a:endParaRPr>
          </a:p>
          <a:p>
            <a:r>
              <a:rPr lang="en-US" sz="1300" dirty="0">
                <a:solidFill>
                  <a:srgbClr val="002664"/>
                </a:solidFill>
              </a:rPr>
              <a:t>ATCCRP report states that the average normalized puncture resistance for various materials tested was 1.08±0.1 (±2 </a:t>
            </a:r>
            <a:r>
              <a:rPr lang="en-US" sz="1300" dirty="0" err="1">
                <a:solidFill>
                  <a:srgbClr val="002664"/>
                </a:solidFill>
              </a:rPr>
              <a:t>std</a:t>
            </a:r>
            <a:r>
              <a:rPr lang="en-US" sz="1300" dirty="0">
                <a:solidFill>
                  <a:srgbClr val="002664"/>
                </a:solidFill>
              </a:rPr>
              <a:t> </a:t>
            </a:r>
            <a:r>
              <a:rPr lang="en-US" sz="1300" dirty="0" err="1">
                <a:solidFill>
                  <a:srgbClr val="002664"/>
                </a:solidFill>
              </a:rPr>
              <a:t>devs</a:t>
            </a:r>
            <a:r>
              <a:rPr lang="en-US" sz="1300" dirty="0">
                <a:solidFill>
                  <a:srgbClr val="002664"/>
                </a:solidFill>
              </a:rPr>
              <a:t>); therefore, these results are statistically not different than TC128 </a:t>
            </a:r>
            <a:r>
              <a:rPr lang="en-US" sz="1300" dirty="0" smtClean="0">
                <a:solidFill>
                  <a:srgbClr val="002664"/>
                </a:solidFill>
              </a:rPr>
              <a:t>Grade B material </a:t>
            </a:r>
            <a:r>
              <a:rPr lang="en-US" sz="1300" dirty="0">
                <a:solidFill>
                  <a:srgbClr val="002664"/>
                </a:solidFill>
              </a:rPr>
              <a:t>from the report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77" y="3604360"/>
            <a:ext cx="4732506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651" y="3604360"/>
            <a:ext cx="4732506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99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0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80774" y="1736436"/>
            <a:ext cx="5436550" cy="112320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002664"/>
                </a:solidFill>
                <a:latin typeface="+mj-lt"/>
              </a:rPr>
              <a:t>1.375” TC128 Grade B Testing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80773" y="2859640"/>
            <a:ext cx="5278755" cy="41657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2664"/>
                </a:solidFill>
                <a:latin typeface="+mj-lt"/>
              </a:rPr>
              <a:t>SSAB Americas Steel Presentation</a:t>
            </a:r>
            <a:endParaRPr lang="en-US" sz="4400" dirty="0" smtClean="0">
              <a:solidFill>
                <a:srgbClr val="002664"/>
              </a:solidFill>
              <a:latin typeface="+mj-l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0772" y="3969944"/>
            <a:ext cx="5278755" cy="47862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May 19, 2021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80773" y="3491322"/>
            <a:ext cx="5278755" cy="478622"/>
          </a:xfrm>
          <a:ln>
            <a:noFill/>
          </a:ln>
        </p:spPr>
        <p:txBody>
          <a:bodyPr/>
          <a:lstStyle/>
          <a:p>
            <a:r>
              <a:rPr lang="en-US" dirty="0" smtClean="0"/>
              <a:t>Miles Haberkorn – Applications Engineer</a:t>
            </a:r>
          </a:p>
        </p:txBody>
      </p:sp>
    </p:spTree>
    <p:extLst>
      <p:ext uri="{BB962C8B-B14F-4D97-AF65-F5344CB8AC3E}">
        <p14:creationId xmlns:p14="http://schemas.microsoft.com/office/powerpoint/2010/main" val="741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4297" y="1290305"/>
            <a:ext cx="11115655" cy="4945509"/>
          </a:xfrm>
        </p:spPr>
        <p:txBody>
          <a:bodyPr/>
          <a:lstStyle/>
          <a:p>
            <a:r>
              <a:rPr lang="en-US" dirty="0" smtClean="0">
                <a:solidFill>
                  <a:srgbClr val="002664"/>
                </a:solidFill>
              </a:rPr>
              <a:t>During the AAR Steels Task Force meeting on August 25, 2020, the group discussed extending TC128 Grade B’s maximum thickness up to 1.25”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During the AAR Steels Task Force meeting on October 6, 2020, the group requested data to support a proposal to the AAR Tank Car Committee for increasing TC128 Grade B’s maximum thickness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During the AAR Steels Task Force meeting on November 10, 2020, the group discussed changing this request from 1.25” to 1.375”, which was ultimately accepted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To help facilitate this thickness increase, SSAB volunteered to roll a trial plate of 1.375” TC128 Grade B for a full evaluation</a:t>
            </a:r>
          </a:p>
          <a:p>
            <a:pPr lvl="1"/>
            <a:r>
              <a:rPr lang="en-US" dirty="0" smtClean="0">
                <a:solidFill>
                  <a:srgbClr val="002664"/>
                </a:solidFill>
              </a:rPr>
              <a:t>In addition, SSAB will perform the same evaluation on a 0.889” TC128 Grade B plate for comparison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The testing regime will include plate </a:t>
            </a:r>
            <a:r>
              <a:rPr lang="en-US" dirty="0" err="1" smtClean="0">
                <a:solidFill>
                  <a:srgbClr val="002664"/>
                </a:solidFill>
              </a:rPr>
              <a:t>macroetches</a:t>
            </a:r>
            <a:r>
              <a:rPr lang="en-US" dirty="0" smtClean="0">
                <a:solidFill>
                  <a:srgbClr val="002664"/>
                </a:solidFill>
              </a:rPr>
              <a:t>, longitudinal/transverse tensile tests, through-thickness tension tests, notched bar tensile tests, and longitudinal/transverse full CVN transition curves at quarter and mid-thickness locations</a:t>
            </a:r>
          </a:p>
          <a:p>
            <a:pPr lvl="1"/>
            <a:r>
              <a:rPr lang="en-US" dirty="0" smtClean="0">
                <a:solidFill>
                  <a:srgbClr val="002664"/>
                </a:solidFill>
              </a:rPr>
              <a:t>To </a:t>
            </a:r>
            <a:r>
              <a:rPr lang="en-US" dirty="0">
                <a:solidFill>
                  <a:srgbClr val="002664"/>
                </a:solidFill>
              </a:rPr>
              <a:t>represent steel toughness after tank car welding processes, simulated post-weld heat treatments of 1125°F for 83 minutes were conducted on plate </a:t>
            </a:r>
            <a:r>
              <a:rPr lang="en-US" dirty="0" smtClean="0">
                <a:solidFill>
                  <a:srgbClr val="002664"/>
                </a:solidFill>
              </a:rPr>
              <a:t>sections from which the CVN specimens were machined</a:t>
            </a:r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 Data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0720" y="4254344"/>
            <a:ext cx="11810560" cy="819807"/>
          </a:xfrm>
        </p:spPr>
        <p:txBody>
          <a:bodyPr/>
          <a:lstStyle/>
          <a:p>
            <a:r>
              <a:rPr lang="en-US" i="1" dirty="0" smtClean="0">
                <a:solidFill>
                  <a:srgbClr val="002664"/>
                </a:solidFill>
              </a:rPr>
              <a:t>Italicized limits are per ASTM A20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Chemical composition the heat meets the TC128 Grade B requirements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627112"/>
              </p:ext>
            </p:extLst>
          </p:nvPr>
        </p:nvGraphicFramePr>
        <p:xfrm>
          <a:off x="190720" y="1287624"/>
          <a:ext cx="118712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786">
                  <a:extLst>
                    <a:ext uri="{9D8B030D-6E8A-4147-A177-3AD203B41FA5}">
                      <a16:colId xmlns:a16="http://schemas.microsoft.com/office/drawing/2014/main" xmlns="" val="327542185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46794626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3289525586"/>
                    </a:ext>
                  </a:extLst>
                </a:gridCol>
                <a:gridCol w="755968">
                  <a:extLst>
                    <a:ext uri="{9D8B030D-6E8A-4147-A177-3AD203B41FA5}">
                      <a16:colId xmlns:a16="http://schemas.microsoft.com/office/drawing/2014/main" xmlns="" val="248378295"/>
                    </a:ext>
                  </a:extLst>
                </a:gridCol>
                <a:gridCol w="755968">
                  <a:extLst>
                    <a:ext uri="{9D8B030D-6E8A-4147-A177-3AD203B41FA5}">
                      <a16:colId xmlns:a16="http://schemas.microsoft.com/office/drawing/2014/main" xmlns="" val="297839063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54729111"/>
                    </a:ext>
                  </a:extLst>
                </a:gridCol>
                <a:gridCol w="755968">
                  <a:extLst>
                    <a:ext uri="{9D8B030D-6E8A-4147-A177-3AD203B41FA5}">
                      <a16:colId xmlns:a16="http://schemas.microsoft.com/office/drawing/2014/main" xmlns="" val="882973307"/>
                    </a:ext>
                  </a:extLst>
                </a:gridCol>
                <a:gridCol w="871855">
                  <a:extLst>
                    <a:ext uri="{9D8B030D-6E8A-4147-A177-3AD203B41FA5}">
                      <a16:colId xmlns:a16="http://schemas.microsoft.com/office/drawing/2014/main" xmlns="" val="1814537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355819854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612682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309168519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85863243"/>
                    </a:ext>
                  </a:extLst>
                </a:gridCol>
                <a:gridCol w="755968">
                  <a:extLst>
                    <a:ext uri="{9D8B030D-6E8A-4147-A177-3AD203B41FA5}">
                      <a16:colId xmlns:a16="http://schemas.microsoft.com/office/drawing/2014/main" xmlns="" val="391295015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33456163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3949444746"/>
                    </a:ext>
                  </a:extLst>
                </a:gridCol>
                <a:gridCol w="755968">
                  <a:extLst>
                    <a:ext uri="{9D8B030D-6E8A-4147-A177-3AD203B41FA5}">
                      <a16:colId xmlns:a16="http://schemas.microsoft.com/office/drawing/2014/main" xmlns="" val="1550531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1587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E0I271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38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TC128-B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8032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TC128-B 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0.40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0.30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0.12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0.02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984133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20917"/>
              </p:ext>
            </p:extLst>
          </p:nvPr>
        </p:nvGraphicFramePr>
        <p:xfrm>
          <a:off x="190720" y="2770984"/>
          <a:ext cx="724947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786">
                  <a:extLst>
                    <a:ext uri="{9D8B030D-6E8A-4147-A177-3AD203B41FA5}">
                      <a16:colId xmlns:a16="http://schemas.microsoft.com/office/drawing/2014/main" xmlns="" val="3275421850"/>
                    </a:ext>
                  </a:extLst>
                </a:gridCol>
                <a:gridCol w="871855">
                  <a:extLst>
                    <a:ext uri="{9D8B030D-6E8A-4147-A177-3AD203B41FA5}">
                      <a16:colId xmlns:a16="http://schemas.microsoft.com/office/drawing/2014/main" xmlns="" val="4235262693"/>
                    </a:ext>
                  </a:extLst>
                </a:gridCol>
                <a:gridCol w="1125855">
                  <a:extLst>
                    <a:ext uri="{9D8B030D-6E8A-4147-A177-3AD203B41FA5}">
                      <a16:colId xmlns:a16="http://schemas.microsoft.com/office/drawing/2014/main" xmlns="" val="467946268"/>
                    </a:ext>
                  </a:extLst>
                </a:gridCol>
                <a:gridCol w="1551305">
                  <a:extLst>
                    <a:ext uri="{9D8B030D-6E8A-4147-A177-3AD203B41FA5}">
                      <a16:colId xmlns:a16="http://schemas.microsoft.com/office/drawing/2014/main" xmlns="" val="3969698705"/>
                    </a:ext>
                  </a:extLst>
                </a:gridCol>
                <a:gridCol w="1040130">
                  <a:extLst>
                    <a:ext uri="{9D8B030D-6E8A-4147-A177-3AD203B41FA5}">
                      <a16:colId xmlns:a16="http://schemas.microsoft.com/office/drawing/2014/main" xmlns="" val="3289525586"/>
                    </a:ext>
                  </a:extLst>
                </a:gridCol>
                <a:gridCol w="1201547">
                  <a:extLst>
                    <a:ext uri="{9D8B030D-6E8A-4147-A177-3AD203B41FA5}">
                      <a16:colId xmlns:a16="http://schemas.microsoft.com/office/drawing/2014/main" xmlns="" val="2978390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CEV (IIW)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Cu+Ni+Cr+Mo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Nb+V+Ti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Ti</a:t>
                      </a:r>
                      <a:r>
                        <a:rPr lang="en-US" dirty="0" smtClean="0"/>
                        <a:t>/N Ratio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1587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E0I271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38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TC128-B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8032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TC128-B 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984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31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98" y="322088"/>
            <a:ext cx="11115655" cy="702614"/>
          </a:xfrm>
        </p:spPr>
        <p:txBody>
          <a:bodyPr/>
          <a:lstStyle/>
          <a:p>
            <a:r>
              <a:rPr lang="en-US" dirty="0" smtClean="0"/>
              <a:t>1.375” Plate </a:t>
            </a:r>
            <a:r>
              <a:rPr lang="en-US" dirty="0" err="1" smtClean="0"/>
              <a:t>Macroetch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10" y="1003844"/>
            <a:ext cx="7436981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22" y="1826804"/>
            <a:ext cx="7221157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04" y="2654979"/>
            <a:ext cx="7233193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22" y="3483154"/>
            <a:ext cx="7444956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68" y="4311329"/>
            <a:ext cx="7246064" cy="8229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44" y="5123860"/>
            <a:ext cx="7220513" cy="8229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63" y="5936391"/>
            <a:ext cx="7391675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1.375” Plate Mechanical Testing 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22470" y="5265264"/>
            <a:ext cx="10699304" cy="780543"/>
          </a:xfrm>
        </p:spPr>
        <p:txBody>
          <a:bodyPr/>
          <a:lstStyle/>
          <a:p>
            <a:r>
              <a:rPr lang="en-US" dirty="0">
                <a:solidFill>
                  <a:srgbClr val="002664"/>
                </a:solidFill>
              </a:rPr>
              <a:t>0.505” round tensile tests were performed in the as-normalized </a:t>
            </a:r>
            <a:r>
              <a:rPr lang="en-US" dirty="0" smtClean="0">
                <a:solidFill>
                  <a:srgbClr val="002664"/>
                </a:solidFill>
              </a:rPr>
              <a:t>condition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All locations and all directions pass the minimum requirements for TC128 Grade 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197317"/>
              </p:ext>
            </p:extLst>
          </p:nvPr>
        </p:nvGraphicFramePr>
        <p:xfrm>
          <a:off x="722470" y="1287624"/>
          <a:ext cx="1074706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051">
                  <a:extLst>
                    <a:ext uri="{9D8B030D-6E8A-4147-A177-3AD203B41FA5}">
                      <a16:colId xmlns:a16="http://schemas.microsoft.com/office/drawing/2014/main" xmlns="" val="376705065"/>
                    </a:ext>
                  </a:extLst>
                </a:gridCol>
                <a:gridCol w="1390102">
                  <a:extLst>
                    <a:ext uri="{9D8B030D-6E8A-4147-A177-3AD203B41FA5}">
                      <a16:colId xmlns:a16="http://schemas.microsoft.com/office/drawing/2014/main" xmlns="" val="480467682"/>
                    </a:ext>
                  </a:extLst>
                </a:gridCol>
                <a:gridCol w="609854">
                  <a:extLst>
                    <a:ext uri="{9D8B030D-6E8A-4147-A177-3AD203B41FA5}">
                      <a16:colId xmlns:a16="http://schemas.microsoft.com/office/drawing/2014/main" xmlns="" val="301981706"/>
                    </a:ext>
                  </a:extLst>
                </a:gridCol>
                <a:gridCol w="1613538">
                  <a:extLst>
                    <a:ext uri="{9D8B030D-6E8A-4147-A177-3AD203B41FA5}">
                      <a16:colId xmlns:a16="http://schemas.microsoft.com/office/drawing/2014/main" xmlns="" val="1932831971"/>
                    </a:ext>
                  </a:extLst>
                </a:gridCol>
                <a:gridCol w="1630456">
                  <a:extLst>
                    <a:ext uri="{9D8B030D-6E8A-4147-A177-3AD203B41FA5}">
                      <a16:colId xmlns:a16="http://schemas.microsoft.com/office/drawing/2014/main" xmlns="" val="597842861"/>
                    </a:ext>
                  </a:extLst>
                </a:gridCol>
                <a:gridCol w="1500761">
                  <a:extLst>
                    <a:ext uri="{9D8B030D-6E8A-4147-A177-3AD203B41FA5}">
                      <a16:colId xmlns:a16="http://schemas.microsoft.com/office/drawing/2014/main" xmlns="" val="1162276756"/>
                    </a:ext>
                  </a:extLst>
                </a:gridCol>
                <a:gridCol w="1583045">
                  <a:extLst>
                    <a:ext uri="{9D8B030D-6E8A-4147-A177-3AD203B41FA5}">
                      <a16:colId xmlns:a16="http://schemas.microsoft.com/office/drawing/2014/main" xmlns="" val="2612626033"/>
                    </a:ext>
                  </a:extLst>
                </a:gridCol>
                <a:gridCol w="1270253">
                  <a:extLst>
                    <a:ext uri="{9D8B030D-6E8A-4147-A177-3AD203B41FA5}">
                      <a16:colId xmlns:a16="http://schemas.microsoft.com/office/drawing/2014/main" xmlns="" val="1429879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 Yield</a:t>
                      </a:r>
                      <a:r>
                        <a:rPr lang="en-US" baseline="0" dirty="0" smtClean="0"/>
                        <a:t> Strength (</a:t>
                      </a:r>
                      <a:r>
                        <a:rPr lang="en-US" baseline="0" dirty="0" err="1" smtClean="0"/>
                        <a:t>ksi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5% Yield Strength (</a:t>
                      </a:r>
                      <a:r>
                        <a:rPr lang="en-US" dirty="0" err="1" smtClean="0"/>
                        <a:t>ksi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Tensile</a:t>
                      </a:r>
                      <a:r>
                        <a:rPr lang="en-US" baseline="0" dirty="0" smtClean="0"/>
                        <a:t> Strength (</a:t>
                      </a:r>
                      <a:r>
                        <a:rPr lang="en-US" baseline="0" dirty="0" err="1" smtClean="0"/>
                        <a:t>ksi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2” Elongation (%)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Reduction of Area (%)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43349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Quarter-t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Transverse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2812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Quarter-t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2156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58.7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50.4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4679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48.9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39098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Quarter-t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Longitudinal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30467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Quarter-t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80477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92.1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2365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Mid-t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59.8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60.1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91.8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30.0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3921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TC128-B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≥50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 – 101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≥22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159591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3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1.375” Plate Z-Testing 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4631" y="1287624"/>
            <a:ext cx="11095321" cy="1634252"/>
          </a:xfrm>
        </p:spPr>
        <p:txBody>
          <a:bodyPr/>
          <a:lstStyle/>
          <a:p>
            <a:r>
              <a:rPr lang="en-US" sz="1800" dirty="0" smtClean="0">
                <a:solidFill>
                  <a:srgbClr val="002664"/>
                </a:solidFill>
              </a:rPr>
              <a:t>The Reduction of Area (</a:t>
            </a:r>
            <a:r>
              <a:rPr lang="en-US" sz="1800" dirty="0" err="1" smtClean="0">
                <a:solidFill>
                  <a:srgbClr val="002664"/>
                </a:solidFill>
              </a:rPr>
              <a:t>RoA</a:t>
            </a:r>
            <a:r>
              <a:rPr lang="en-US" sz="1800" dirty="0" smtClean="0">
                <a:solidFill>
                  <a:srgbClr val="002664"/>
                </a:solidFill>
              </a:rPr>
              <a:t>) for the first specimen was 59.7%</a:t>
            </a:r>
          </a:p>
          <a:p>
            <a:r>
              <a:rPr lang="en-US" sz="1800" dirty="0" smtClean="0">
                <a:solidFill>
                  <a:srgbClr val="002664"/>
                </a:solidFill>
              </a:rPr>
              <a:t>The second specimen broke outside the weld therefore the results are invalid</a:t>
            </a:r>
          </a:p>
          <a:p>
            <a:r>
              <a:rPr lang="en-US" sz="1800" dirty="0" smtClean="0">
                <a:solidFill>
                  <a:srgbClr val="002664"/>
                </a:solidFill>
              </a:rPr>
              <a:t>Although AAR TC128 Grade B material does not typically require Z-tests, these </a:t>
            </a:r>
            <a:r>
              <a:rPr lang="en-US" sz="1800" dirty="0" err="1" smtClean="0">
                <a:solidFill>
                  <a:srgbClr val="002664"/>
                </a:solidFill>
              </a:rPr>
              <a:t>RoA</a:t>
            </a:r>
            <a:r>
              <a:rPr lang="en-US" sz="1800" dirty="0" smtClean="0">
                <a:solidFill>
                  <a:srgbClr val="002664"/>
                </a:solidFill>
              </a:rPr>
              <a:t> values significantly exceed ASTM A770 requirements of 20%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09" y="2656626"/>
            <a:ext cx="5486400" cy="3728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786" y="2656626"/>
            <a:ext cx="5364166" cy="30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53" y="229427"/>
            <a:ext cx="5004754" cy="1883152"/>
          </a:xfrm>
        </p:spPr>
        <p:txBody>
          <a:bodyPr/>
          <a:lstStyle/>
          <a:p>
            <a:r>
              <a:rPr lang="en-US" dirty="0" smtClean="0"/>
              <a:t>1.375” Plate SPWHT </a:t>
            </a:r>
            <a:r>
              <a:rPr lang="en-US" dirty="0" err="1" smtClean="0"/>
              <a:t>Charpy</a:t>
            </a:r>
            <a:r>
              <a:rPr lang="en-US" dirty="0" smtClean="0"/>
              <a:t> Impact Testing 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1353" y="2112579"/>
            <a:ext cx="5004754" cy="4123235"/>
          </a:xfrm>
        </p:spPr>
        <p:txBody>
          <a:bodyPr/>
          <a:lstStyle/>
          <a:p>
            <a:r>
              <a:rPr lang="en-US" sz="1800" dirty="0" smtClean="0">
                <a:solidFill>
                  <a:srgbClr val="002664"/>
                </a:solidFill>
              </a:rPr>
              <a:t>Energy absorbed values are calculated full-size equivalents since sub-sized specimens were tested (7.5 mm)</a:t>
            </a:r>
          </a:p>
          <a:p>
            <a:r>
              <a:rPr lang="en-US" sz="1800" dirty="0" smtClean="0">
                <a:solidFill>
                  <a:srgbClr val="002664"/>
                </a:solidFill>
              </a:rPr>
              <a:t>All locations and all directions pass the minimum requirements for TC128-B down to -30°F (-34.4°C)</a:t>
            </a:r>
          </a:p>
          <a:p>
            <a:pPr lvl="1"/>
            <a:r>
              <a:rPr lang="en-US" sz="1600" dirty="0" smtClean="0">
                <a:solidFill>
                  <a:srgbClr val="002664"/>
                </a:solidFill>
              </a:rPr>
              <a:t>Aside from longitudinal mid-t CVNs, all locations and all directions pass the minimum requirements for TC128 Grade B down to -76°F (-60°C)</a:t>
            </a:r>
          </a:p>
          <a:p>
            <a:r>
              <a:rPr lang="en-US" sz="1800" dirty="0" smtClean="0">
                <a:solidFill>
                  <a:srgbClr val="002664"/>
                </a:solidFill>
              </a:rPr>
              <a:t>Quarter-t longitudinal and transverse CVNs pass down to -112°F (-80°C)</a:t>
            </a:r>
          </a:p>
          <a:p>
            <a:r>
              <a:rPr lang="en-US" sz="1800" dirty="0" smtClean="0">
                <a:solidFill>
                  <a:srgbClr val="002664"/>
                </a:solidFill>
              </a:rPr>
              <a:t>Metallography and </a:t>
            </a:r>
            <a:r>
              <a:rPr lang="en-US" sz="1800" dirty="0" err="1" smtClean="0">
                <a:solidFill>
                  <a:srgbClr val="002664"/>
                </a:solidFill>
              </a:rPr>
              <a:t>fractography</a:t>
            </a:r>
            <a:r>
              <a:rPr lang="en-US" sz="1800" dirty="0" smtClean="0">
                <a:solidFill>
                  <a:srgbClr val="002664"/>
                </a:solidFill>
              </a:rPr>
              <a:t> were performed on the longitudinal mid-t CVN specimen with values of 51/9/13; however, these did not provide any explanation for the differences in energy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492466"/>
              </p:ext>
            </p:extLst>
          </p:nvPr>
        </p:nvGraphicFramePr>
        <p:xfrm>
          <a:off x="5446107" y="113813"/>
          <a:ext cx="6618604" cy="664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5">
                  <a:extLst>
                    <a:ext uri="{9D8B030D-6E8A-4147-A177-3AD203B41FA5}">
                      <a16:colId xmlns:a16="http://schemas.microsoft.com/office/drawing/2014/main" xmlns="" val="376705065"/>
                    </a:ext>
                  </a:extLst>
                </a:gridCol>
                <a:gridCol w="879793">
                  <a:extLst>
                    <a:ext uri="{9D8B030D-6E8A-4147-A177-3AD203B41FA5}">
                      <a16:colId xmlns:a16="http://schemas.microsoft.com/office/drawing/2014/main" xmlns="" val="480467682"/>
                    </a:ext>
                  </a:extLst>
                </a:gridCol>
                <a:gridCol w="787717">
                  <a:extLst>
                    <a:ext uri="{9D8B030D-6E8A-4147-A177-3AD203B41FA5}">
                      <a16:colId xmlns:a16="http://schemas.microsoft.com/office/drawing/2014/main" xmlns="" val="1376365329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xmlns="" val="301981706"/>
                    </a:ext>
                  </a:extLst>
                </a:gridCol>
                <a:gridCol w="1721167">
                  <a:extLst>
                    <a:ext uri="{9D8B030D-6E8A-4147-A177-3AD203B41FA5}">
                      <a16:colId xmlns:a16="http://schemas.microsoft.com/office/drawing/2014/main" xmlns="" val="1932831971"/>
                    </a:ext>
                  </a:extLst>
                </a:gridCol>
                <a:gridCol w="1721167">
                  <a:extLst>
                    <a:ext uri="{9D8B030D-6E8A-4147-A177-3AD203B41FA5}">
                      <a16:colId xmlns:a16="http://schemas.microsoft.com/office/drawing/2014/main" xmlns="" val="5978428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50" dirty="0" smtClean="0">
                          <a:latin typeface="+mn-lt"/>
                        </a:rPr>
                        <a:t>Location</a:t>
                      </a:r>
                      <a:endParaRPr lang="en-US" sz="9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dirty="0" smtClean="0">
                          <a:latin typeface="+mn-lt"/>
                        </a:rPr>
                        <a:t>Direction</a:t>
                      </a:r>
                      <a:endParaRPr lang="en-US" sz="9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dirty="0" smtClean="0">
                          <a:latin typeface="+mn-lt"/>
                        </a:rPr>
                        <a:t>Size (mm)</a:t>
                      </a:r>
                      <a:endParaRPr lang="en-US" sz="9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dirty="0" smtClean="0">
                          <a:latin typeface="+mn-lt"/>
                        </a:rPr>
                        <a:t>Temp (°F)</a:t>
                      </a:r>
                      <a:endParaRPr lang="en-US" sz="9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dirty="0" smtClean="0">
                          <a:latin typeface="+mn-lt"/>
                        </a:rPr>
                        <a:t>Abs. Energy 1 / 2 / 3</a:t>
                      </a:r>
                      <a:r>
                        <a:rPr lang="en-US" sz="950" baseline="0" dirty="0" smtClean="0">
                          <a:latin typeface="+mn-lt"/>
                        </a:rPr>
                        <a:t> (</a:t>
                      </a:r>
                      <a:r>
                        <a:rPr lang="en-US" sz="950" baseline="0" dirty="0" err="1" smtClean="0">
                          <a:latin typeface="+mn-lt"/>
                        </a:rPr>
                        <a:t>ft-lbs</a:t>
                      </a:r>
                      <a:r>
                        <a:rPr lang="en-US" sz="950" baseline="0" dirty="0" smtClean="0">
                          <a:latin typeface="+mn-lt"/>
                        </a:rPr>
                        <a:t>)</a:t>
                      </a:r>
                      <a:endParaRPr lang="en-US" sz="9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50" dirty="0" smtClean="0">
                          <a:latin typeface="+mn-lt"/>
                        </a:rPr>
                        <a:t>Avg. Energy (</a:t>
                      </a:r>
                      <a:r>
                        <a:rPr lang="en-US" sz="950" baseline="0" dirty="0" err="1" smtClean="0">
                          <a:latin typeface="+mn-lt"/>
                        </a:rPr>
                        <a:t>ft-lbs</a:t>
                      </a:r>
                      <a:r>
                        <a:rPr lang="en-US" sz="950" baseline="0" dirty="0" smtClean="0">
                          <a:latin typeface="+mn-lt"/>
                        </a:rPr>
                        <a:t>)</a:t>
                      </a:r>
                      <a:endParaRPr lang="en-US" sz="95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43349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64.4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 / 168 / 157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28128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  <a:endParaRPr kumimoji="0" lang="en-US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64.4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/ 97 / 99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21567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64.4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 / 133 / 145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04679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64.4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 / 121 / 117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9098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  <a:endParaRPr kumimoji="0" lang="en-US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32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/ 173 / 140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59472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32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 / 95 / 77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60297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32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 / 121 / 115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14676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32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 / 87 / 91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19355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-4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 / 120 / 95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77180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 / 53 / 51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73883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 / 80 / 105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95585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/ 72</a:t>
                      </a:r>
                      <a:r>
                        <a:rPr lang="en-US" sz="8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96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4990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-30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/ 97 / 75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75805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-30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/ 31 / 23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683892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-30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/ 101 / 84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80701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-30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 / 68 / 56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02197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-50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/ 28 / 67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60864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-50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/ </a:t>
                      </a:r>
                      <a:r>
                        <a:rPr lang="en-US" sz="8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13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73011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-50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 / 79 / 59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36417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-50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 / 28 / 25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1053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-76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/ 41 / 33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12313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-76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/ 37 / </a:t>
                      </a:r>
                      <a:r>
                        <a:rPr lang="en-US" sz="8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85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2254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-76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/ 45 / 31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4832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-76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/ 24 / 32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06746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  <a:endParaRPr kumimoji="0" lang="en-US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-112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/ 11 / 20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30467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Longitudinal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  <a:endParaRPr kumimoji="0" lang="en-US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-112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 / 12 / </a:t>
                      </a:r>
                      <a:r>
                        <a:rPr lang="en-US" sz="8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85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80477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Quarter-t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-112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/ 16 /</a:t>
                      </a:r>
                      <a:r>
                        <a:rPr lang="en-US" sz="8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13</a:t>
                      </a:r>
                      <a:endParaRPr lang="en-US" sz="8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23659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Mid-t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</a:t>
                      </a:r>
                      <a:endParaRPr kumimoji="0" lang="en-US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-112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5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 </a:t>
                      </a:r>
                      <a:r>
                        <a:rPr lang="en-US" sz="8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 11 / 12</a:t>
                      </a:r>
                      <a:endParaRPr lang="en-US" sz="8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39217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TC128-B Requirements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-50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dirty="0" smtClean="0">
                          <a:latin typeface="+mn-lt"/>
                        </a:rPr>
                        <a:t>≥10</a:t>
                      </a:r>
                      <a:endParaRPr lang="en-US" sz="850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+mn-lt"/>
                        </a:rPr>
                        <a:t>≥15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219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3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58" y="1287622"/>
            <a:ext cx="5147097" cy="3093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32" y="1287622"/>
            <a:ext cx="5172428" cy="3108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1.375” Plate SPWHT </a:t>
            </a:r>
            <a:r>
              <a:rPr lang="en-US" dirty="0" err="1" smtClean="0"/>
              <a:t>Charpy</a:t>
            </a:r>
            <a:r>
              <a:rPr lang="en-US" dirty="0" smtClean="0"/>
              <a:t> Impact Curves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4632" y="4663980"/>
            <a:ext cx="10081150" cy="1285603"/>
          </a:xfrm>
        </p:spPr>
        <p:txBody>
          <a:bodyPr/>
          <a:lstStyle/>
          <a:p>
            <a:r>
              <a:rPr lang="en-US" dirty="0" smtClean="0">
                <a:solidFill>
                  <a:srgbClr val="002664"/>
                </a:solidFill>
              </a:rPr>
              <a:t>Quarter-t 15 ft-lb ductility transition temperature is around -112°F (-80°C) and the fracture-appearance transition temperature is around -35°F (-37°C)</a:t>
            </a:r>
          </a:p>
          <a:p>
            <a:r>
              <a:rPr lang="en-US" dirty="0" smtClean="0">
                <a:solidFill>
                  <a:srgbClr val="002664"/>
                </a:solidFill>
              </a:rPr>
              <a:t>Mid-t 15 ft-lb ductility </a:t>
            </a:r>
            <a:r>
              <a:rPr lang="en-US" dirty="0">
                <a:solidFill>
                  <a:srgbClr val="002664"/>
                </a:solidFill>
              </a:rPr>
              <a:t>transition temperature is around </a:t>
            </a:r>
            <a:r>
              <a:rPr lang="en-US" dirty="0" smtClean="0">
                <a:solidFill>
                  <a:srgbClr val="002664"/>
                </a:solidFill>
              </a:rPr>
              <a:t>-99°F (-73°C) </a:t>
            </a:r>
            <a:r>
              <a:rPr lang="en-US" dirty="0">
                <a:solidFill>
                  <a:srgbClr val="002664"/>
                </a:solidFill>
              </a:rPr>
              <a:t>and the fracture-appearance transition temperature is around </a:t>
            </a:r>
            <a:r>
              <a:rPr lang="en-US" dirty="0" smtClean="0">
                <a:solidFill>
                  <a:srgbClr val="002664"/>
                </a:solidFill>
              </a:rPr>
              <a:t>14°F (-10°C)</a:t>
            </a:r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47BC79-BCF2-4DC5-86E0-EC2159E89D6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4632" y="4377748"/>
            <a:ext cx="517242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1400" dirty="0"/>
              <a:t>Ductility Transition Temperature, DTT </a:t>
            </a:r>
            <a:r>
              <a:rPr lang="en-US" sz="1400" dirty="0" smtClean="0"/>
              <a:t>(15 </a:t>
            </a:r>
            <a:r>
              <a:rPr lang="en-US" sz="1400" dirty="0"/>
              <a:t>ft-lb threshold)</a:t>
            </a:r>
            <a:endParaRPr lang="en-US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78558" y="4377748"/>
            <a:ext cx="550258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1400" dirty="0"/>
              <a:t>Fracture-Appearance Transition Temperature, FATT (50% shear threshold)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453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GO_COUNT" val="41"/>
</p:tagLst>
</file>

<file path=ppt/theme/theme1.xml><?xml version="1.0" encoding="utf-8"?>
<a:theme xmlns:a="http://schemas.openxmlformats.org/drawingml/2006/main" name="Office Theme">
  <a:themeElements>
    <a:clrScheme name="SSAB 2014">
      <a:dk1>
        <a:sysClr val="windowText" lastClr="000000"/>
      </a:dk1>
      <a:lt1>
        <a:sysClr val="window" lastClr="FFFFFF"/>
      </a:lt1>
      <a:dk2>
        <a:srgbClr val="616365"/>
      </a:dk2>
      <a:lt2>
        <a:srgbClr val="D8D8D8"/>
      </a:lt2>
      <a:accent1>
        <a:srgbClr val="002664"/>
      </a:accent1>
      <a:accent2>
        <a:srgbClr val="616365"/>
      </a:accent2>
      <a:accent3>
        <a:srgbClr val="B0B1AB"/>
      </a:accent3>
      <a:accent4>
        <a:srgbClr val="6A7F10"/>
      </a:accent4>
      <a:accent5>
        <a:srgbClr val="BAC696"/>
      </a:accent5>
      <a:accent6>
        <a:srgbClr val="477F80"/>
      </a:accent6>
      <a:hlink>
        <a:srgbClr val="72B5CC"/>
      </a:hlink>
      <a:folHlink>
        <a:srgbClr val="A05C0F"/>
      </a:folHlink>
    </a:clrScheme>
    <a:fontScheme name="SSAB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12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1000"/>
          </a:spcBef>
          <a:buClr>
            <a:schemeClr val="accent1"/>
          </a:buClr>
          <a:defRPr sz="2000" dirty="0" err="1" smtClean="0"/>
        </a:defPPr>
      </a:lstStyle>
    </a:txDef>
  </a:objectDefaults>
  <a:extraClrSchemeLst/>
  <a:custClrLst>
    <a:custClr name="Docol">
      <a:srgbClr val="616365"/>
    </a:custClr>
    <a:custClr name="Armox">
      <a:srgbClr val="00693C"/>
    </a:custClr>
    <a:custClr name="Toolox">
      <a:srgbClr val="000000"/>
    </a:custClr>
    <a:custClr name="Hardox">
      <a:srgbClr val="97233F"/>
    </a:custClr>
    <a:custClr name="Greencoat">
      <a:srgbClr val="739600"/>
    </a:custClr>
    <a:custClr name="Strenx">
      <a:srgbClr val="006983"/>
    </a:custClr>
  </a:custClrLst>
  <a:extLst>
    <a:ext uri="{05A4C25C-085E-4340-85A3-A5531E510DB2}">
      <thm15:themeFamily xmlns:thm15="http://schemas.microsoft.com/office/thememl/2012/main" name="Presentation1" id="{922C3B39-4EBF-41E8-9AF5-0476CAACAAC4}" vid="{F743CCCB-DFB6-4626-A3B2-FE7A03BCCC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SSAB_Toolbox_16x9_v5</Template>
  <TotalTime>0</TotalTime>
  <Words>1610</Words>
  <Application>Microsoft Office PowerPoint</Application>
  <PresentationFormat>Widescreen</PresentationFormat>
  <Paragraphs>528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Background</vt:lpstr>
      <vt:lpstr>Chemistry Data</vt:lpstr>
      <vt:lpstr>1.375” Plate Macroetch</vt:lpstr>
      <vt:lpstr>1.375” Plate Mechanical Testing Summary</vt:lpstr>
      <vt:lpstr>1.375” Plate Z-Testing Summary</vt:lpstr>
      <vt:lpstr>1.375” Plate SPWHT Charpy Impact Testing Summary</vt:lpstr>
      <vt:lpstr>1.375” Plate SPWHT Charpy Impact Curves</vt:lpstr>
      <vt:lpstr>1.375” Plate Notched Bar Tensile Testing Summary</vt:lpstr>
      <vt:lpstr>Notched Bar Tensile Testing Comparison</vt:lpstr>
      <vt:lpstr>Predicted Normalized Puncture Energy</vt:lpstr>
      <vt:lpstr>1.375” Plate Predicted Normalized Puncture Energy</vt:lpstr>
      <vt:lpstr>Puncture Energy Comparison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2020-05-21T21:26:45Z</dcterms:created>
  <dcterms:modified xsi:type="dcterms:W3CDTF">2021-05-25T21:31:40Z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